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58" r:id="rId1"/>
  </p:sldMasterIdLst>
  <p:notesMasterIdLst>
    <p:notesMasterId r:id="rId34"/>
  </p:notesMasterIdLst>
  <p:handoutMasterIdLst>
    <p:handoutMasterId r:id="rId35"/>
  </p:handoutMasterIdLst>
  <p:sldIdLst>
    <p:sldId id="267" r:id="rId2"/>
    <p:sldId id="311" r:id="rId3"/>
    <p:sldId id="270" r:id="rId4"/>
    <p:sldId id="306" r:id="rId5"/>
    <p:sldId id="271" r:id="rId6"/>
    <p:sldId id="298" r:id="rId7"/>
    <p:sldId id="307" r:id="rId8"/>
    <p:sldId id="308" r:id="rId9"/>
    <p:sldId id="302" r:id="rId10"/>
    <p:sldId id="313" r:id="rId11"/>
    <p:sldId id="301" r:id="rId12"/>
    <p:sldId id="305" r:id="rId13"/>
    <p:sldId id="304" r:id="rId14"/>
    <p:sldId id="309" r:id="rId15"/>
    <p:sldId id="310" r:id="rId16"/>
    <p:sldId id="278" r:id="rId17"/>
    <p:sldId id="281" r:id="rId18"/>
    <p:sldId id="282" r:id="rId19"/>
    <p:sldId id="283" r:id="rId20"/>
    <p:sldId id="284" r:id="rId21"/>
    <p:sldId id="287" r:id="rId22"/>
    <p:sldId id="288" r:id="rId23"/>
    <p:sldId id="289" r:id="rId24"/>
    <p:sldId id="290" r:id="rId25"/>
    <p:sldId id="291" r:id="rId26"/>
    <p:sldId id="315" r:id="rId27"/>
    <p:sldId id="292" r:id="rId28"/>
    <p:sldId id="293" r:id="rId29"/>
    <p:sldId id="294" r:id="rId30"/>
    <p:sldId id="295" r:id="rId31"/>
    <p:sldId id="296" r:id="rId32"/>
    <p:sldId id="314" r:id="rId33"/>
  </p:sldIdLst>
  <p:sldSz cx="9144000" cy="6858000" type="screen4x3"/>
  <p:notesSz cx="6858000" cy="9144000"/>
  <p:custDataLst>
    <p:tags r:id="rId36"/>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EF3"/>
    <a:srgbClr val="ECE38A"/>
    <a:srgbClr val="F9F8E0"/>
    <a:srgbClr val="DED5CB"/>
    <a:srgbClr val="D2E4BE"/>
    <a:srgbClr val="BCB5B2"/>
    <a:srgbClr val="CDE7EE"/>
    <a:srgbClr val="C6C7C9"/>
    <a:srgbClr val="BAD9C1"/>
    <a:srgbClr val="E9D39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831" autoAdjust="0"/>
  </p:normalViewPr>
  <p:slideViewPr>
    <p:cSldViewPr showGuides="1">
      <p:cViewPr varScale="1">
        <p:scale>
          <a:sx n="108" d="100"/>
          <a:sy n="108" d="100"/>
        </p:scale>
        <p:origin x="1686" y="108"/>
      </p:cViewPr>
      <p:guideLst>
        <p:guide pos="2880"/>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p:scale>
          <a:sx n="100" d="100"/>
          <a:sy n="100" d="100"/>
        </p:scale>
        <p:origin x="2400" y="-96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3A300-34D8-42BE-AC85-F9D3F2E0A3C3}" type="doc">
      <dgm:prSet loTypeId="urn:microsoft.com/office/officeart/2005/8/layout/pyramid2" loCatId="pyramid" qsTypeId="urn:microsoft.com/office/officeart/2005/8/quickstyle/simple1" qsCatId="simple" csTypeId="urn:microsoft.com/office/officeart/2005/8/colors/colorful4" csCatId="colorful" phldr="1"/>
      <dgm:spPr/>
    </dgm:pt>
    <dgm:pt modelId="{D482D9A7-B8AA-4814-8E7A-271734AF5085}">
      <dgm:prSet phldrT="[Tekst]"/>
      <dgm:spPr/>
      <dgm:t>
        <a:bodyPr/>
        <a:lstStyle/>
        <a:p>
          <a:r>
            <a:rPr lang="da-DK" dirty="0" err="1" smtClean="0"/>
            <a:t>Relationsopbygning</a:t>
          </a:r>
          <a:r>
            <a:rPr lang="da-DK" dirty="0" smtClean="0"/>
            <a:t> </a:t>
          </a:r>
          <a:endParaRPr lang="da-DK" dirty="0"/>
        </a:p>
      </dgm:t>
    </dgm:pt>
    <dgm:pt modelId="{EF3BED35-ED22-44EE-8692-C8C4E124ADE2}" type="parTrans" cxnId="{2BFAA2F4-7D3C-4861-ABAC-FD6A2F0BEED8}">
      <dgm:prSet/>
      <dgm:spPr/>
      <dgm:t>
        <a:bodyPr/>
        <a:lstStyle/>
        <a:p>
          <a:endParaRPr lang="da-DK"/>
        </a:p>
      </dgm:t>
    </dgm:pt>
    <dgm:pt modelId="{976380B4-9D43-4C91-BFA3-AFF580E716FA}" type="sibTrans" cxnId="{2BFAA2F4-7D3C-4861-ABAC-FD6A2F0BEED8}">
      <dgm:prSet/>
      <dgm:spPr/>
      <dgm:t>
        <a:bodyPr/>
        <a:lstStyle/>
        <a:p>
          <a:endParaRPr lang="da-DK"/>
        </a:p>
      </dgm:t>
    </dgm:pt>
    <dgm:pt modelId="{B78ED786-1C44-4AD7-B424-27136DD221A5}">
      <dgm:prSet phldrT="[Tekst]"/>
      <dgm:spPr/>
      <dgm:t>
        <a:bodyPr/>
        <a:lstStyle/>
        <a:p>
          <a:r>
            <a:rPr lang="da-DK" dirty="0" smtClean="0"/>
            <a:t>Koordineret samarbejde</a:t>
          </a:r>
          <a:endParaRPr lang="da-DK" dirty="0"/>
        </a:p>
      </dgm:t>
    </dgm:pt>
    <dgm:pt modelId="{BB7C39FD-034A-4620-AA9A-5DE43F46DB33}" type="parTrans" cxnId="{DD958465-2649-425D-B7AC-4F3FD54E1702}">
      <dgm:prSet/>
      <dgm:spPr/>
      <dgm:t>
        <a:bodyPr/>
        <a:lstStyle/>
        <a:p>
          <a:endParaRPr lang="da-DK"/>
        </a:p>
      </dgm:t>
    </dgm:pt>
    <dgm:pt modelId="{B4E8533D-DFE5-45F8-AC51-04AF8CE77FF0}" type="sibTrans" cxnId="{DD958465-2649-425D-B7AC-4F3FD54E1702}">
      <dgm:prSet/>
      <dgm:spPr/>
      <dgm:t>
        <a:bodyPr/>
        <a:lstStyle/>
        <a:p>
          <a:endParaRPr lang="da-DK"/>
        </a:p>
      </dgm:t>
    </dgm:pt>
    <dgm:pt modelId="{4F87A9FB-1138-41C0-9562-5CED932E3950}" type="pres">
      <dgm:prSet presAssocID="{0AD3A300-34D8-42BE-AC85-F9D3F2E0A3C3}" presName="compositeShape" presStyleCnt="0">
        <dgm:presLayoutVars>
          <dgm:dir/>
          <dgm:resizeHandles/>
        </dgm:presLayoutVars>
      </dgm:prSet>
      <dgm:spPr/>
    </dgm:pt>
    <dgm:pt modelId="{0E7118CD-0369-4DA7-9F42-67D5B443C1AE}" type="pres">
      <dgm:prSet presAssocID="{0AD3A300-34D8-42BE-AC85-F9D3F2E0A3C3}" presName="pyramid" presStyleLbl="node1" presStyleIdx="0" presStyleCnt="1"/>
      <dgm:spPr>
        <a:solidFill>
          <a:srgbClr val="ECE38A"/>
        </a:solidFill>
      </dgm:spPr>
    </dgm:pt>
    <dgm:pt modelId="{AB7F6811-2C2C-4207-86EF-7819057DF12B}" type="pres">
      <dgm:prSet presAssocID="{0AD3A300-34D8-42BE-AC85-F9D3F2E0A3C3}" presName="theList" presStyleCnt="0"/>
      <dgm:spPr/>
    </dgm:pt>
    <dgm:pt modelId="{A1990B62-93B8-485A-8D40-D0C434D09D4D}" type="pres">
      <dgm:prSet presAssocID="{D482D9A7-B8AA-4814-8E7A-271734AF5085}" presName="aNode" presStyleLbl="fgAcc1" presStyleIdx="0" presStyleCnt="2">
        <dgm:presLayoutVars>
          <dgm:bulletEnabled val="1"/>
        </dgm:presLayoutVars>
      </dgm:prSet>
      <dgm:spPr/>
      <dgm:t>
        <a:bodyPr/>
        <a:lstStyle/>
        <a:p>
          <a:endParaRPr lang="da-DK"/>
        </a:p>
      </dgm:t>
    </dgm:pt>
    <dgm:pt modelId="{70BF2CF0-FD98-4B0C-8FAC-9F0378119803}" type="pres">
      <dgm:prSet presAssocID="{D482D9A7-B8AA-4814-8E7A-271734AF5085}" presName="aSpace" presStyleCnt="0"/>
      <dgm:spPr/>
    </dgm:pt>
    <dgm:pt modelId="{5EFB33CD-2072-4CAE-9B04-6CA6112622A3}" type="pres">
      <dgm:prSet presAssocID="{B78ED786-1C44-4AD7-B424-27136DD221A5}" presName="aNode" presStyleLbl="fgAcc1" presStyleIdx="1" presStyleCnt="2">
        <dgm:presLayoutVars>
          <dgm:bulletEnabled val="1"/>
        </dgm:presLayoutVars>
      </dgm:prSet>
      <dgm:spPr/>
      <dgm:t>
        <a:bodyPr/>
        <a:lstStyle/>
        <a:p>
          <a:endParaRPr lang="da-DK"/>
        </a:p>
      </dgm:t>
    </dgm:pt>
    <dgm:pt modelId="{7235EFD6-323A-4073-A657-A77213B7821F}" type="pres">
      <dgm:prSet presAssocID="{B78ED786-1C44-4AD7-B424-27136DD221A5}" presName="aSpace" presStyleCnt="0"/>
      <dgm:spPr/>
    </dgm:pt>
  </dgm:ptLst>
  <dgm:cxnLst>
    <dgm:cxn modelId="{A3EF63C3-1349-4188-A3C8-503344C7A7ED}" type="presOf" srcId="{B78ED786-1C44-4AD7-B424-27136DD221A5}" destId="{5EFB33CD-2072-4CAE-9B04-6CA6112622A3}" srcOrd="0" destOrd="0" presId="urn:microsoft.com/office/officeart/2005/8/layout/pyramid2"/>
    <dgm:cxn modelId="{DD958465-2649-425D-B7AC-4F3FD54E1702}" srcId="{0AD3A300-34D8-42BE-AC85-F9D3F2E0A3C3}" destId="{B78ED786-1C44-4AD7-B424-27136DD221A5}" srcOrd="1" destOrd="0" parTransId="{BB7C39FD-034A-4620-AA9A-5DE43F46DB33}" sibTransId="{B4E8533D-DFE5-45F8-AC51-04AF8CE77FF0}"/>
    <dgm:cxn modelId="{9F4580BE-BD89-4FE1-B11F-051B010AA761}" type="presOf" srcId="{D482D9A7-B8AA-4814-8E7A-271734AF5085}" destId="{A1990B62-93B8-485A-8D40-D0C434D09D4D}" srcOrd="0" destOrd="0" presId="urn:microsoft.com/office/officeart/2005/8/layout/pyramid2"/>
    <dgm:cxn modelId="{2BFAA2F4-7D3C-4861-ABAC-FD6A2F0BEED8}" srcId="{0AD3A300-34D8-42BE-AC85-F9D3F2E0A3C3}" destId="{D482D9A7-B8AA-4814-8E7A-271734AF5085}" srcOrd="0" destOrd="0" parTransId="{EF3BED35-ED22-44EE-8692-C8C4E124ADE2}" sibTransId="{976380B4-9D43-4C91-BFA3-AFF580E716FA}"/>
    <dgm:cxn modelId="{D478F610-8DB8-4A92-9D60-9F34D33B9CAA}" type="presOf" srcId="{0AD3A300-34D8-42BE-AC85-F9D3F2E0A3C3}" destId="{4F87A9FB-1138-41C0-9562-5CED932E3950}" srcOrd="0" destOrd="0" presId="urn:microsoft.com/office/officeart/2005/8/layout/pyramid2"/>
    <dgm:cxn modelId="{347714D2-C6E7-48B0-8240-B30A62C93327}" type="presParOf" srcId="{4F87A9FB-1138-41C0-9562-5CED932E3950}" destId="{0E7118CD-0369-4DA7-9F42-67D5B443C1AE}" srcOrd="0" destOrd="0" presId="urn:microsoft.com/office/officeart/2005/8/layout/pyramid2"/>
    <dgm:cxn modelId="{5DBC21D3-6F16-4EE0-8029-59702B28A378}" type="presParOf" srcId="{4F87A9FB-1138-41C0-9562-5CED932E3950}" destId="{AB7F6811-2C2C-4207-86EF-7819057DF12B}" srcOrd="1" destOrd="0" presId="urn:microsoft.com/office/officeart/2005/8/layout/pyramid2"/>
    <dgm:cxn modelId="{8301D1E9-35CC-4F0F-AEFA-8D52EB871B80}" type="presParOf" srcId="{AB7F6811-2C2C-4207-86EF-7819057DF12B}" destId="{A1990B62-93B8-485A-8D40-D0C434D09D4D}" srcOrd="0" destOrd="0" presId="urn:microsoft.com/office/officeart/2005/8/layout/pyramid2"/>
    <dgm:cxn modelId="{02AAC041-3C73-41C1-A3AF-8564D67D2EC7}" type="presParOf" srcId="{AB7F6811-2C2C-4207-86EF-7819057DF12B}" destId="{70BF2CF0-FD98-4B0C-8FAC-9F0378119803}" srcOrd="1" destOrd="0" presId="urn:microsoft.com/office/officeart/2005/8/layout/pyramid2"/>
    <dgm:cxn modelId="{2A60EBD2-B87F-4881-B7A7-70A820596C59}" type="presParOf" srcId="{AB7F6811-2C2C-4207-86EF-7819057DF12B}" destId="{5EFB33CD-2072-4CAE-9B04-6CA6112622A3}" srcOrd="2" destOrd="0" presId="urn:microsoft.com/office/officeart/2005/8/layout/pyramid2"/>
    <dgm:cxn modelId="{851CD936-8A70-49FD-B191-A931B7A40C9D}" type="presParOf" srcId="{AB7F6811-2C2C-4207-86EF-7819057DF12B}" destId="{7235EFD6-323A-4073-A657-A77213B7821F}"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7C1B01-5F39-45A5-ABB8-037D7D19848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da-DK"/>
        </a:p>
      </dgm:t>
    </dgm:pt>
    <dgm:pt modelId="{F74292A8-F295-46A5-A195-82FBAC4B1104}">
      <dgm:prSet phldrT="[Tekst]" custT="1"/>
      <dgm:spPr/>
      <dgm:t>
        <a:bodyPr/>
        <a:lstStyle/>
        <a:p>
          <a:r>
            <a:rPr lang="da-DK" sz="1000" dirty="0" smtClean="0"/>
            <a:t>Opsporing</a:t>
          </a:r>
          <a:endParaRPr lang="da-DK" sz="1000" dirty="0"/>
        </a:p>
      </dgm:t>
    </dgm:pt>
    <dgm:pt modelId="{9FC46A1B-E2C7-410A-8E37-C8BB76CDC648}" type="parTrans" cxnId="{CD73EAF6-12C1-4718-B1E7-8E9DEEA8E1BF}">
      <dgm:prSet/>
      <dgm:spPr/>
      <dgm:t>
        <a:bodyPr/>
        <a:lstStyle/>
        <a:p>
          <a:endParaRPr lang="da-DK"/>
        </a:p>
      </dgm:t>
    </dgm:pt>
    <dgm:pt modelId="{90E9DD93-66DF-44CC-9AB9-6E55B7E7FFD3}" type="sibTrans" cxnId="{CD73EAF6-12C1-4718-B1E7-8E9DEEA8E1BF}">
      <dgm:prSet/>
      <dgm:spPr/>
      <dgm:t>
        <a:bodyPr/>
        <a:lstStyle/>
        <a:p>
          <a:endParaRPr lang="da-DK"/>
        </a:p>
      </dgm:t>
    </dgm:pt>
    <dgm:pt modelId="{CBD226E1-DA54-4C87-8671-CFEEFD649138}">
      <dgm:prSet phldrT="[Tekst]" custT="1"/>
      <dgm:spPr/>
      <dgm:t>
        <a:bodyPr/>
        <a:lstStyle/>
        <a:p>
          <a:r>
            <a:rPr lang="da-DK" sz="1000" dirty="0" err="1" smtClean="0"/>
            <a:t>Risiko-vurdering</a:t>
          </a:r>
          <a:endParaRPr lang="da-DK" sz="1000" dirty="0"/>
        </a:p>
      </dgm:t>
    </dgm:pt>
    <dgm:pt modelId="{98E7012D-6261-4051-8CB8-319CC5337BBE}" type="parTrans" cxnId="{57A20E46-BFE1-4F5F-A934-85CEDEE1009A}">
      <dgm:prSet/>
      <dgm:spPr/>
      <dgm:t>
        <a:bodyPr/>
        <a:lstStyle/>
        <a:p>
          <a:endParaRPr lang="da-DK"/>
        </a:p>
      </dgm:t>
    </dgm:pt>
    <dgm:pt modelId="{DFD7E4DE-0A22-413F-AE85-D4C9EAA1BC62}" type="sibTrans" cxnId="{57A20E46-BFE1-4F5F-A934-85CEDEE1009A}">
      <dgm:prSet/>
      <dgm:spPr/>
      <dgm:t>
        <a:bodyPr/>
        <a:lstStyle/>
        <a:p>
          <a:endParaRPr lang="da-DK"/>
        </a:p>
      </dgm:t>
    </dgm:pt>
    <dgm:pt modelId="{790A471B-AAA6-4B40-91D8-68778664D6D2}">
      <dgm:prSet phldrT="[Tekst]"/>
      <dgm:spPr/>
      <dgm:t>
        <a:bodyPr/>
        <a:lstStyle/>
        <a:p>
          <a:r>
            <a:rPr lang="da-DK" dirty="0" smtClean="0"/>
            <a:t>Kontinuerligt fokus på sikkerhed</a:t>
          </a:r>
          <a:endParaRPr lang="da-DK" dirty="0"/>
        </a:p>
      </dgm:t>
    </dgm:pt>
    <dgm:pt modelId="{B2F88784-B392-477A-A41E-03BF4E2132A2}" type="parTrans" cxnId="{E90F9CC7-1498-4641-9487-1A1DDB934E5D}">
      <dgm:prSet/>
      <dgm:spPr/>
      <dgm:t>
        <a:bodyPr/>
        <a:lstStyle/>
        <a:p>
          <a:endParaRPr lang="da-DK"/>
        </a:p>
      </dgm:t>
    </dgm:pt>
    <dgm:pt modelId="{81E38687-D975-47CA-BA81-F478434B2ADD}" type="sibTrans" cxnId="{E90F9CC7-1498-4641-9487-1A1DDB934E5D}">
      <dgm:prSet/>
      <dgm:spPr/>
      <dgm:t>
        <a:bodyPr/>
        <a:lstStyle/>
        <a:p>
          <a:endParaRPr lang="da-DK"/>
        </a:p>
      </dgm:t>
    </dgm:pt>
    <dgm:pt modelId="{44B3C117-78B9-4710-B88B-B8542521D440}">
      <dgm:prSet phldrT="[Tekst]" custT="1"/>
      <dgm:spPr/>
      <dgm:t>
        <a:bodyPr/>
        <a:lstStyle/>
        <a:p>
          <a:r>
            <a:rPr lang="da-DK" sz="1000" dirty="0" err="1" smtClean="0"/>
            <a:t>Mestrings</a:t>
          </a:r>
          <a:r>
            <a:rPr lang="da-DK" sz="1000" dirty="0" smtClean="0"/>
            <a:t>- og </a:t>
          </a:r>
          <a:r>
            <a:rPr lang="da-DK" sz="1000" dirty="0" err="1" smtClean="0"/>
            <a:t>handlekom-petencer</a:t>
          </a:r>
          <a:endParaRPr lang="da-DK" sz="1000" dirty="0"/>
        </a:p>
      </dgm:t>
    </dgm:pt>
    <dgm:pt modelId="{343E3BB0-BF29-45C0-8902-FDC2825D6BEC}" type="parTrans" cxnId="{B8540D8A-20E1-497B-B529-749A3C7C1534}">
      <dgm:prSet/>
      <dgm:spPr/>
      <dgm:t>
        <a:bodyPr/>
        <a:lstStyle/>
        <a:p>
          <a:endParaRPr lang="da-DK"/>
        </a:p>
      </dgm:t>
    </dgm:pt>
    <dgm:pt modelId="{41B0CACC-5338-49AD-B995-C50CF6295A20}" type="sibTrans" cxnId="{B8540D8A-20E1-497B-B529-749A3C7C1534}">
      <dgm:prSet/>
      <dgm:spPr/>
      <dgm:t>
        <a:bodyPr/>
        <a:lstStyle/>
        <a:p>
          <a:endParaRPr lang="da-DK"/>
        </a:p>
      </dgm:t>
    </dgm:pt>
    <dgm:pt modelId="{7D4AD315-DC31-45BC-8FCA-2DA348A13E63}">
      <dgm:prSet custT="1"/>
      <dgm:spPr/>
      <dgm:t>
        <a:bodyPr/>
        <a:lstStyle/>
        <a:p>
          <a:r>
            <a:rPr lang="da-DK" sz="1000" dirty="0" smtClean="0"/>
            <a:t>Erkendelse af volden</a:t>
          </a:r>
        </a:p>
      </dgm:t>
    </dgm:pt>
    <dgm:pt modelId="{896BA33C-370A-4921-A876-33F92D63BFAE}" type="parTrans" cxnId="{36C993EF-CC44-42CB-91CC-E0D1CDDB386A}">
      <dgm:prSet/>
      <dgm:spPr/>
      <dgm:t>
        <a:bodyPr/>
        <a:lstStyle/>
        <a:p>
          <a:endParaRPr lang="da-DK"/>
        </a:p>
      </dgm:t>
    </dgm:pt>
    <dgm:pt modelId="{048BF499-7460-4BEB-9F71-5E2A60CF110A}" type="sibTrans" cxnId="{36C993EF-CC44-42CB-91CC-E0D1CDDB386A}">
      <dgm:prSet/>
      <dgm:spPr/>
      <dgm:t>
        <a:bodyPr/>
        <a:lstStyle/>
        <a:p>
          <a:endParaRPr lang="da-DK"/>
        </a:p>
      </dgm:t>
    </dgm:pt>
    <dgm:pt modelId="{87FC9D7B-5070-4C65-AF7F-F931D5A8716E}">
      <dgm:prSet custT="1"/>
      <dgm:spPr/>
      <dgm:t>
        <a:bodyPr/>
        <a:lstStyle/>
        <a:p>
          <a:r>
            <a:rPr lang="da-DK" sz="1000" dirty="0" smtClean="0"/>
            <a:t>Spejling</a:t>
          </a:r>
        </a:p>
      </dgm:t>
    </dgm:pt>
    <dgm:pt modelId="{E9278B4A-B1E8-483F-894E-DAD12E52F308}" type="parTrans" cxnId="{1ED46AAD-B5C5-4373-8A8E-A49D817519B9}">
      <dgm:prSet/>
      <dgm:spPr/>
      <dgm:t>
        <a:bodyPr/>
        <a:lstStyle/>
        <a:p>
          <a:endParaRPr lang="da-DK"/>
        </a:p>
      </dgm:t>
    </dgm:pt>
    <dgm:pt modelId="{3406299D-989B-4E38-8A13-B67FDC6F8ED9}" type="sibTrans" cxnId="{1ED46AAD-B5C5-4373-8A8E-A49D817519B9}">
      <dgm:prSet/>
      <dgm:spPr/>
      <dgm:t>
        <a:bodyPr/>
        <a:lstStyle/>
        <a:p>
          <a:endParaRPr lang="da-DK"/>
        </a:p>
      </dgm:t>
    </dgm:pt>
    <dgm:pt modelId="{39D6FA00-0EE4-4B8C-A09D-57C8F3C49769}">
      <dgm:prSet custT="1"/>
      <dgm:spPr/>
      <dgm:t>
        <a:bodyPr/>
        <a:lstStyle/>
        <a:p>
          <a:r>
            <a:rPr lang="da-DK" sz="1000" dirty="0" smtClean="0"/>
            <a:t>Aktivering af netværk</a:t>
          </a:r>
        </a:p>
      </dgm:t>
    </dgm:pt>
    <dgm:pt modelId="{4E66DB65-984E-4206-9EEC-5DFAE3F609F7}" type="parTrans" cxnId="{AB3E2FA3-8EB1-46CF-9358-E419B13DEEFF}">
      <dgm:prSet/>
      <dgm:spPr/>
      <dgm:t>
        <a:bodyPr/>
        <a:lstStyle/>
        <a:p>
          <a:endParaRPr lang="da-DK"/>
        </a:p>
      </dgm:t>
    </dgm:pt>
    <dgm:pt modelId="{92F91139-9E60-44A0-B2FF-4432D5187980}" type="sibTrans" cxnId="{AB3E2FA3-8EB1-46CF-9358-E419B13DEEFF}">
      <dgm:prSet/>
      <dgm:spPr/>
      <dgm:t>
        <a:bodyPr/>
        <a:lstStyle/>
        <a:p>
          <a:endParaRPr lang="da-DK"/>
        </a:p>
      </dgm:t>
    </dgm:pt>
    <dgm:pt modelId="{1B183A63-033B-4D5F-9440-A689D0A26524}">
      <dgm:prSet/>
      <dgm:spPr/>
      <dgm:t>
        <a:bodyPr/>
        <a:lstStyle/>
        <a:p>
          <a:r>
            <a:rPr lang="da-DK" dirty="0" smtClean="0"/>
            <a:t>Fokus på integreret og rutinemæssig opsporing af vold</a:t>
          </a:r>
          <a:endParaRPr lang="da-DK" dirty="0"/>
        </a:p>
      </dgm:t>
    </dgm:pt>
    <dgm:pt modelId="{62944681-B9CF-4F04-9C0E-7FBF34AF193B}" type="parTrans" cxnId="{2A875714-17A3-4786-81C8-3892BAF54901}">
      <dgm:prSet/>
      <dgm:spPr/>
      <dgm:t>
        <a:bodyPr/>
        <a:lstStyle/>
        <a:p>
          <a:endParaRPr lang="da-DK"/>
        </a:p>
      </dgm:t>
    </dgm:pt>
    <dgm:pt modelId="{4BD7729B-B71A-4E50-8D85-83F029D21790}" type="sibTrans" cxnId="{2A875714-17A3-4786-81C8-3892BAF54901}">
      <dgm:prSet/>
      <dgm:spPr/>
      <dgm:t>
        <a:bodyPr/>
        <a:lstStyle/>
        <a:p>
          <a:endParaRPr lang="da-DK"/>
        </a:p>
      </dgm:t>
    </dgm:pt>
    <dgm:pt modelId="{94199C8F-737D-4D1A-A965-1B1485EE466E}">
      <dgm:prSet/>
      <dgm:spPr/>
      <dgm:t>
        <a:bodyPr/>
        <a:lstStyle/>
        <a:p>
          <a:r>
            <a:rPr lang="da-DK" dirty="0" smtClean="0"/>
            <a:t>Fokus på, at den voldsudsatte erkender volden</a:t>
          </a:r>
          <a:endParaRPr lang="da-DK" dirty="0"/>
        </a:p>
      </dgm:t>
    </dgm:pt>
    <dgm:pt modelId="{79368C83-D09F-4EA0-9F8E-4EBBCCCEECF7}" type="parTrans" cxnId="{3C6824A8-2FB4-470D-A78E-ADF1B0830EB3}">
      <dgm:prSet/>
      <dgm:spPr/>
      <dgm:t>
        <a:bodyPr/>
        <a:lstStyle/>
        <a:p>
          <a:endParaRPr lang="da-DK"/>
        </a:p>
      </dgm:t>
    </dgm:pt>
    <dgm:pt modelId="{21C8F1D6-BDD5-4146-97A2-5BDAC26D4BB2}" type="sibTrans" cxnId="{3C6824A8-2FB4-470D-A78E-ADF1B0830EB3}">
      <dgm:prSet/>
      <dgm:spPr/>
      <dgm:t>
        <a:bodyPr/>
        <a:lstStyle/>
        <a:p>
          <a:endParaRPr lang="da-DK"/>
        </a:p>
      </dgm:t>
    </dgm:pt>
    <dgm:pt modelId="{108C20DE-2D5F-4521-A8C9-01F21D7ED995}">
      <dgm:prSet/>
      <dgm:spPr/>
      <dgm:t>
        <a:bodyPr/>
        <a:lstStyle/>
        <a:p>
          <a:r>
            <a:rPr lang="da-DK" dirty="0" smtClean="0"/>
            <a:t>Fokus på spejling i fx andres historier og oplevelser</a:t>
          </a:r>
          <a:endParaRPr lang="da-DK" dirty="0"/>
        </a:p>
      </dgm:t>
    </dgm:pt>
    <dgm:pt modelId="{56D1C29D-33F9-4DC2-87BB-E3524CCB34D0}" type="parTrans" cxnId="{5E406971-9EC9-40A1-85F7-A3521B351D90}">
      <dgm:prSet/>
      <dgm:spPr/>
      <dgm:t>
        <a:bodyPr/>
        <a:lstStyle/>
        <a:p>
          <a:endParaRPr lang="da-DK"/>
        </a:p>
      </dgm:t>
    </dgm:pt>
    <dgm:pt modelId="{7E6D0C0E-CCA0-482D-B5D9-3154EC4F3FDF}" type="sibTrans" cxnId="{5E406971-9EC9-40A1-85F7-A3521B351D90}">
      <dgm:prSet/>
      <dgm:spPr/>
      <dgm:t>
        <a:bodyPr/>
        <a:lstStyle/>
        <a:p>
          <a:endParaRPr lang="da-DK"/>
        </a:p>
      </dgm:t>
    </dgm:pt>
    <dgm:pt modelId="{35648A08-8D2E-4D6C-AD1C-EFA0D092EA13}">
      <dgm:prSet/>
      <dgm:spPr/>
      <dgm:t>
        <a:bodyPr/>
        <a:lstStyle/>
        <a:p>
          <a:r>
            <a:rPr lang="da-DK" dirty="0" smtClean="0"/>
            <a:t>Fokus på at aktivere gavnlige relationer, fx gennem lokalsamfundsinddragelse, aktiv brug af eksisterende netværk mm.</a:t>
          </a:r>
          <a:endParaRPr lang="da-DK" dirty="0"/>
        </a:p>
      </dgm:t>
    </dgm:pt>
    <dgm:pt modelId="{73E10E48-7D88-4B46-BB6C-D8B8660A38EA}" type="parTrans" cxnId="{5C1D5EC9-B7D4-4FF2-80B1-6338CAA9D4DD}">
      <dgm:prSet/>
      <dgm:spPr/>
      <dgm:t>
        <a:bodyPr/>
        <a:lstStyle/>
        <a:p>
          <a:endParaRPr lang="da-DK"/>
        </a:p>
      </dgm:t>
    </dgm:pt>
    <dgm:pt modelId="{4F41BE15-1ECC-4636-B632-624C66470C4A}" type="sibTrans" cxnId="{5C1D5EC9-B7D4-4FF2-80B1-6338CAA9D4DD}">
      <dgm:prSet/>
      <dgm:spPr/>
      <dgm:t>
        <a:bodyPr/>
        <a:lstStyle/>
        <a:p>
          <a:endParaRPr lang="da-DK"/>
        </a:p>
      </dgm:t>
    </dgm:pt>
    <dgm:pt modelId="{1784DF0D-DFAD-4461-A75A-78AD37DAC2AD}">
      <dgm:prSet/>
      <dgm:spPr/>
      <dgm:t>
        <a:bodyPr/>
        <a:lstStyle/>
        <a:p>
          <a:r>
            <a:rPr lang="da-DK" dirty="0" smtClean="0"/>
            <a:t>Fokus på den voldsudsattes ressourcer, styrker og handlemuligheder</a:t>
          </a:r>
          <a:endParaRPr lang="da-DK" dirty="0"/>
        </a:p>
      </dgm:t>
    </dgm:pt>
    <dgm:pt modelId="{E5F15D65-A0E8-4813-B24B-CF25E2802CF2}" type="parTrans" cxnId="{47932740-D72F-48D9-A9D9-F5446248FE9A}">
      <dgm:prSet/>
      <dgm:spPr/>
      <dgm:t>
        <a:bodyPr/>
        <a:lstStyle/>
        <a:p>
          <a:endParaRPr lang="da-DK"/>
        </a:p>
      </dgm:t>
    </dgm:pt>
    <dgm:pt modelId="{9B86FF1E-03B6-4238-A675-66069D327E7F}" type="sibTrans" cxnId="{47932740-D72F-48D9-A9D9-F5446248FE9A}">
      <dgm:prSet/>
      <dgm:spPr/>
      <dgm:t>
        <a:bodyPr/>
        <a:lstStyle/>
        <a:p>
          <a:endParaRPr lang="da-DK"/>
        </a:p>
      </dgm:t>
    </dgm:pt>
    <dgm:pt modelId="{26BFF700-3E48-4434-B6FE-891D4C340483}" type="pres">
      <dgm:prSet presAssocID="{F27C1B01-5F39-45A5-ABB8-037D7D198487}" presName="linearFlow" presStyleCnt="0">
        <dgm:presLayoutVars>
          <dgm:dir/>
          <dgm:animLvl val="lvl"/>
          <dgm:resizeHandles val="exact"/>
        </dgm:presLayoutVars>
      </dgm:prSet>
      <dgm:spPr/>
      <dgm:t>
        <a:bodyPr/>
        <a:lstStyle/>
        <a:p>
          <a:endParaRPr lang="da-DK"/>
        </a:p>
      </dgm:t>
    </dgm:pt>
    <dgm:pt modelId="{51AC7E8C-65CC-4450-A7AB-8EE328547645}" type="pres">
      <dgm:prSet presAssocID="{F74292A8-F295-46A5-A195-82FBAC4B1104}" presName="composite" presStyleCnt="0"/>
      <dgm:spPr/>
      <dgm:t>
        <a:bodyPr/>
        <a:lstStyle/>
        <a:p>
          <a:endParaRPr lang="da-DK"/>
        </a:p>
      </dgm:t>
    </dgm:pt>
    <dgm:pt modelId="{C0859721-34C9-4726-9A5C-E96490995646}" type="pres">
      <dgm:prSet presAssocID="{F74292A8-F295-46A5-A195-82FBAC4B1104}" presName="parentText" presStyleLbl="alignNode1" presStyleIdx="0" presStyleCnt="6">
        <dgm:presLayoutVars>
          <dgm:chMax val="1"/>
          <dgm:bulletEnabled val="1"/>
        </dgm:presLayoutVars>
      </dgm:prSet>
      <dgm:spPr/>
      <dgm:t>
        <a:bodyPr/>
        <a:lstStyle/>
        <a:p>
          <a:endParaRPr lang="da-DK"/>
        </a:p>
      </dgm:t>
    </dgm:pt>
    <dgm:pt modelId="{2715E198-9A3A-4285-AFF7-9200EC0EAF44}" type="pres">
      <dgm:prSet presAssocID="{F74292A8-F295-46A5-A195-82FBAC4B1104}" presName="descendantText" presStyleLbl="alignAcc1" presStyleIdx="0" presStyleCnt="6">
        <dgm:presLayoutVars>
          <dgm:bulletEnabled val="1"/>
        </dgm:presLayoutVars>
      </dgm:prSet>
      <dgm:spPr/>
      <dgm:t>
        <a:bodyPr/>
        <a:lstStyle/>
        <a:p>
          <a:endParaRPr lang="da-DK"/>
        </a:p>
      </dgm:t>
    </dgm:pt>
    <dgm:pt modelId="{CA738129-2D17-455E-B81C-9703F95AE40D}" type="pres">
      <dgm:prSet presAssocID="{90E9DD93-66DF-44CC-9AB9-6E55B7E7FFD3}" presName="sp" presStyleCnt="0"/>
      <dgm:spPr/>
      <dgm:t>
        <a:bodyPr/>
        <a:lstStyle/>
        <a:p>
          <a:endParaRPr lang="da-DK"/>
        </a:p>
      </dgm:t>
    </dgm:pt>
    <dgm:pt modelId="{5407B97E-2907-4BB5-965C-1F7C8239E536}" type="pres">
      <dgm:prSet presAssocID="{7D4AD315-DC31-45BC-8FCA-2DA348A13E63}" presName="composite" presStyleCnt="0"/>
      <dgm:spPr/>
      <dgm:t>
        <a:bodyPr/>
        <a:lstStyle/>
        <a:p>
          <a:endParaRPr lang="da-DK"/>
        </a:p>
      </dgm:t>
    </dgm:pt>
    <dgm:pt modelId="{9A123FEB-DD77-480D-B5D4-CC1D7C65C589}" type="pres">
      <dgm:prSet presAssocID="{7D4AD315-DC31-45BC-8FCA-2DA348A13E63}" presName="parentText" presStyleLbl="alignNode1" presStyleIdx="1" presStyleCnt="6">
        <dgm:presLayoutVars>
          <dgm:chMax val="1"/>
          <dgm:bulletEnabled val="1"/>
        </dgm:presLayoutVars>
      </dgm:prSet>
      <dgm:spPr/>
      <dgm:t>
        <a:bodyPr/>
        <a:lstStyle/>
        <a:p>
          <a:endParaRPr lang="da-DK"/>
        </a:p>
      </dgm:t>
    </dgm:pt>
    <dgm:pt modelId="{FAABA097-66E4-4708-A975-CF9F62310D2B}" type="pres">
      <dgm:prSet presAssocID="{7D4AD315-DC31-45BC-8FCA-2DA348A13E63}" presName="descendantText" presStyleLbl="alignAcc1" presStyleIdx="1" presStyleCnt="6">
        <dgm:presLayoutVars>
          <dgm:bulletEnabled val="1"/>
        </dgm:presLayoutVars>
      </dgm:prSet>
      <dgm:spPr/>
      <dgm:t>
        <a:bodyPr/>
        <a:lstStyle/>
        <a:p>
          <a:endParaRPr lang="da-DK"/>
        </a:p>
      </dgm:t>
    </dgm:pt>
    <dgm:pt modelId="{A7CE9AE6-A9F9-4D78-9A95-20CEF2B85CF4}" type="pres">
      <dgm:prSet presAssocID="{048BF499-7460-4BEB-9F71-5E2A60CF110A}" presName="sp" presStyleCnt="0"/>
      <dgm:spPr/>
      <dgm:t>
        <a:bodyPr/>
        <a:lstStyle/>
        <a:p>
          <a:endParaRPr lang="da-DK"/>
        </a:p>
      </dgm:t>
    </dgm:pt>
    <dgm:pt modelId="{56EF3576-C6A3-4CCD-9D08-4A5B378CFC91}" type="pres">
      <dgm:prSet presAssocID="{CBD226E1-DA54-4C87-8671-CFEEFD649138}" presName="composite" presStyleCnt="0"/>
      <dgm:spPr/>
      <dgm:t>
        <a:bodyPr/>
        <a:lstStyle/>
        <a:p>
          <a:endParaRPr lang="da-DK"/>
        </a:p>
      </dgm:t>
    </dgm:pt>
    <dgm:pt modelId="{590CE00C-1836-40C3-8096-FCCDC3C92785}" type="pres">
      <dgm:prSet presAssocID="{CBD226E1-DA54-4C87-8671-CFEEFD649138}" presName="parentText" presStyleLbl="alignNode1" presStyleIdx="2" presStyleCnt="6">
        <dgm:presLayoutVars>
          <dgm:chMax val="1"/>
          <dgm:bulletEnabled val="1"/>
        </dgm:presLayoutVars>
      </dgm:prSet>
      <dgm:spPr/>
      <dgm:t>
        <a:bodyPr/>
        <a:lstStyle/>
        <a:p>
          <a:endParaRPr lang="da-DK"/>
        </a:p>
      </dgm:t>
    </dgm:pt>
    <dgm:pt modelId="{B86D50E7-7576-4DD3-B97B-C75DDDAD80F6}" type="pres">
      <dgm:prSet presAssocID="{CBD226E1-DA54-4C87-8671-CFEEFD649138}" presName="descendantText" presStyleLbl="alignAcc1" presStyleIdx="2" presStyleCnt="6" custLinFactNeighborY="742">
        <dgm:presLayoutVars>
          <dgm:bulletEnabled val="1"/>
        </dgm:presLayoutVars>
      </dgm:prSet>
      <dgm:spPr/>
      <dgm:t>
        <a:bodyPr/>
        <a:lstStyle/>
        <a:p>
          <a:endParaRPr lang="da-DK"/>
        </a:p>
      </dgm:t>
    </dgm:pt>
    <dgm:pt modelId="{0138B436-4DE9-45C2-B401-D979316E54B2}" type="pres">
      <dgm:prSet presAssocID="{DFD7E4DE-0A22-413F-AE85-D4C9EAA1BC62}" presName="sp" presStyleCnt="0"/>
      <dgm:spPr/>
      <dgm:t>
        <a:bodyPr/>
        <a:lstStyle/>
        <a:p>
          <a:endParaRPr lang="da-DK"/>
        </a:p>
      </dgm:t>
    </dgm:pt>
    <dgm:pt modelId="{8041B815-DCE8-48F3-BAD3-5050623738EE}" type="pres">
      <dgm:prSet presAssocID="{87FC9D7B-5070-4C65-AF7F-F931D5A8716E}" presName="composite" presStyleCnt="0"/>
      <dgm:spPr/>
      <dgm:t>
        <a:bodyPr/>
        <a:lstStyle/>
        <a:p>
          <a:endParaRPr lang="da-DK"/>
        </a:p>
      </dgm:t>
    </dgm:pt>
    <dgm:pt modelId="{DF164EA7-A427-4ECD-AA9F-4BEEFA2B7C1C}" type="pres">
      <dgm:prSet presAssocID="{87FC9D7B-5070-4C65-AF7F-F931D5A8716E}" presName="parentText" presStyleLbl="alignNode1" presStyleIdx="3" presStyleCnt="6">
        <dgm:presLayoutVars>
          <dgm:chMax val="1"/>
          <dgm:bulletEnabled val="1"/>
        </dgm:presLayoutVars>
      </dgm:prSet>
      <dgm:spPr/>
      <dgm:t>
        <a:bodyPr/>
        <a:lstStyle/>
        <a:p>
          <a:endParaRPr lang="da-DK"/>
        </a:p>
      </dgm:t>
    </dgm:pt>
    <dgm:pt modelId="{E4737AEB-E511-42D1-AC66-965C2EF6C716}" type="pres">
      <dgm:prSet presAssocID="{87FC9D7B-5070-4C65-AF7F-F931D5A8716E}" presName="descendantText" presStyleLbl="alignAcc1" presStyleIdx="3" presStyleCnt="6">
        <dgm:presLayoutVars>
          <dgm:bulletEnabled val="1"/>
        </dgm:presLayoutVars>
      </dgm:prSet>
      <dgm:spPr/>
      <dgm:t>
        <a:bodyPr/>
        <a:lstStyle/>
        <a:p>
          <a:endParaRPr lang="da-DK"/>
        </a:p>
      </dgm:t>
    </dgm:pt>
    <dgm:pt modelId="{D9959158-73F7-402B-A8B9-9FDCA9AE5C8D}" type="pres">
      <dgm:prSet presAssocID="{3406299D-989B-4E38-8A13-B67FDC6F8ED9}" presName="sp" presStyleCnt="0"/>
      <dgm:spPr/>
      <dgm:t>
        <a:bodyPr/>
        <a:lstStyle/>
        <a:p>
          <a:endParaRPr lang="da-DK"/>
        </a:p>
      </dgm:t>
    </dgm:pt>
    <dgm:pt modelId="{B4A6F22D-54E1-4AB5-8DAB-BFA1FF771587}" type="pres">
      <dgm:prSet presAssocID="{39D6FA00-0EE4-4B8C-A09D-57C8F3C49769}" presName="composite" presStyleCnt="0"/>
      <dgm:spPr/>
      <dgm:t>
        <a:bodyPr/>
        <a:lstStyle/>
        <a:p>
          <a:endParaRPr lang="da-DK"/>
        </a:p>
      </dgm:t>
    </dgm:pt>
    <dgm:pt modelId="{9852F2BE-AA0C-4448-9AF3-B1A75B19C341}" type="pres">
      <dgm:prSet presAssocID="{39D6FA00-0EE4-4B8C-A09D-57C8F3C49769}" presName="parentText" presStyleLbl="alignNode1" presStyleIdx="4" presStyleCnt="6">
        <dgm:presLayoutVars>
          <dgm:chMax val="1"/>
          <dgm:bulletEnabled val="1"/>
        </dgm:presLayoutVars>
      </dgm:prSet>
      <dgm:spPr/>
      <dgm:t>
        <a:bodyPr/>
        <a:lstStyle/>
        <a:p>
          <a:endParaRPr lang="da-DK"/>
        </a:p>
      </dgm:t>
    </dgm:pt>
    <dgm:pt modelId="{00739E0F-C3EB-44FC-A68E-EA8252893B72}" type="pres">
      <dgm:prSet presAssocID="{39D6FA00-0EE4-4B8C-A09D-57C8F3C49769}" presName="descendantText" presStyleLbl="alignAcc1" presStyleIdx="4" presStyleCnt="6">
        <dgm:presLayoutVars>
          <dgm:bulletEnabled val="1"/>
        </dgm:presLayoutVars>
      </dgm:prSet>
      <dgm:spPr/>
      <dgm:t>
        <a:bodyPr/>
        <a:lstStyle/>
        <a:p>
          <a:endParaRPr lang="da-DK"/>
        </a:p>
      </dgm:t>
    </dgm:pt>
    <dgm:pt modelId="{3E95E734-39A5-4F56-A001-9D075FD755FC}" type="pres">
      <dgm:prSet presAssocID="{92F91139-9E60-44A0-B2FF-4432D5187980}" presName="sp" presStyleCnt="0"/>
      <dgm:spPr/>
      <dgm:t>
        <a:bodyPr/>
        <a:lstStyle/>
        <a:p>
          <a:endParaRPr lang="da-DK"/>
        </a:p>
      </dgm:t>
    </dgm:pt>
    <dgm:pt modelId="{A726B83A-6693-45CD-B6A7-4876361E23F1}" type="pres">
      <dgm:prSet presAssocID="{44B3C117-78B9-4710-B88B-B8542521D440}" presName="composite" presStyleCnt="0"/>
      <dgm:spPr/>
      <dgm:t>
        <a:bodyPr/>
        <a:lstStyle/>
        <a:p>
          <a:endParaRPr lang="da-DK"/>
        </a:p>
      </dgm:t>
    </dgm:pt>
    <dgm:pt modelId="{4EC4D866-1CFB-4A72-898D-E1D7732B9A21}" type="pres">
      <dgm:prSet presAssocID="{44B3C117-78B9-4710-B88B-B8542521D440}" presName="parentText" presStyleLbl="alignNode1" presStyleIdx="5" presStyleCnt="6">
        <dgm:presLayoutVars>
          <dgm:chMax val="1"/>
          <dgm:bulletEnabled val="1"/>
        </dgm:presLayoutVars>
      </dgm:prSet>
      <dgm:spPr/>
      <dgm:t>
        <a:bodyPr/>
        <a:lstStyle/>
        <a:p>
          <a:endParaRPr lang="da-DK"/>
        </a:p>
      </dgm:t>
    </dgm:pt>
    <dgm:pt modelId="{386716D5-EE0D-4454-8B93-3422812A9596}" type="pres">
      <dgm:prSet presAssocID="{44B3C117-78B9-4710-B88B-B8542521D440}" presName="descendantText" presStyleLbl="alignAcc1" presStyleIdx="5" presStyleCnt="6" custLinFactNeighborY="0">
        <dgm:presLayoutVars>
          <dgm:bulletEnabled val="1"/>
        </dgm:presLayoutVars>
      </dgm:prSet>
      <dgm:spPr/>
      <dgm:t>
        <a:bodyPr/>
        <a:lstStyle/>
        <a:p>
          <a:endParaRPr lang="da-DK"/>
        </a:p>
      </dgm:t>
    </dgm:pt>
  </dgm:ptLst>
  <dgm:cxnLst>
    <dgm:cxn modelId="{14864A9B-DC7C-4A51-BCBE-870AAF115666}" type="presOf" srcId="{44B3C117-78B9-4710-B88B-B8542521D440}" destId="{4EC4D866-1CFB-4A72-898D-E1D7732B9A21}" srcOrd="0" destOrd="0" presId="urn:microsoft.com/office/officeart/2005/8/layout/chevron2"/>
    <dgm:cxn modelId="{36C993EF-CC44-42CB-91CC-E0D1CDDB386A}" srcId="{F27C1B01-5F39-45A5-ABB8-037D7D198487}" destId="{7D4AD315-DC31-45BC-8FCA-2DA348A13E63}" srcOrd="1" destOrd="0" parTransId="{896BA33C-370A-4921-A876-33F92D63BFAE}" sibTransId="{048BF499-7460-4BEB-9F71-5E2A60CF110A}"/>
    <dgm:cxn modelId="{19BA4546-F3DD-4CC9-B863-1542AB1C2882}" type="presOf" srcId="{39D6FA00-0EE4-4B8C-A09D-57C8F3C49769}" destId="{9852F2BE-AA0C-4448-9AF3-B1A75B19C341}" srcOrd="0" destOrd="0" presId="urn:microsoft.com/office/officeart/2005/8/layout/chevron2"/>
    <dgm:cxn modelId="{AB3E2FA3-8EB1-46CF-9358-E419B13DEEFF}" srcId="{F27C1B01-5F39-45A5-ABB8-037D7D198487}" destId="{39D6FA00-0EE4-4B8C-A09D-57C8F3C49769}" srcOrd="4" destOrd="0" parTransId="{4E66DB65-984E-4206-9EEC-5DFAE3F609F7}" sibTransId="{92F91139-9E60-44A0-B2FF-4432D5187980}"/>
    <dgm:cxn modelId="{1ED46AAD-B5C5-4373-8A8E-A49D817519B9}" srcId="{F27C1B01-5F39-45A5-ABB8-037D7D198487}" destId="{87FC9D7B-5070-4C65-AF7F-F931D5A8716E}" srcOrd="3" destOrd="0" parTransId="{E9278B4A-B1E8-483F-894E-DAD12E52F308}" sibTransId="{3406299D-989B-4E38-8A13-B67FDC6F8ED9}"/>
    <dgm:cxn modelId="{44E37FD8-9595-4702-A06B-95DDABF426D1}" type="presOf" srcId="{CBD226E1-DA54-4C87-8671-CFEEFD649138}" destId="{590CE00C-1836-40C3-8096-FCCDC3C92785}" srcOrd="0" destOrd="0" presId="urn:microsoft.com/office/officeart/2005/8/layout/chevron2"/>
    <dgm:cxn modelId="{5C1D5EC9-B7D4-4FF2-80B1-6338CAA9D4DD}" srcId="{39D6FA00-0EE4-4B8C-A09D-57C8F3C49769}" destId="{35648A08-8D2E-4D6C-AD1C-EFA0D092EA13}" srcOrd="0" destOrd="0" parTransId="{73E10E48-7D88-4B46-BB6C-D8B8660A38EA}" sibTransId="{4F41BE15-1ECC-4636-B632-624C66470C4A}"/>
    <dgm:cxn modelId="{E02C6860-0C3C-4FA7-A23D-C268ED0742BB}" type="presOf" srcId="{87FC9D7B-5070-4C65-AF7F-F931D5A8716E}" destId="{DF164EA7-A427-4ECD-AA9F-4BEEFA2B7C1C}" srcOrd="0" destOrd="0" presId="urn:microsoft.com/office/officeart/2005/8/layout/chevron2"/>
    <dgm:cxn modelId="{18E1E258-7149-4C0C-8A11-27FF9A95DDC8}" type="presOf" srcId="{F74292A8-F295-46A5-A195-82FBAC4B1104}" destId="{C0859721-34C9-4726-9A5C-E96490995646}" srcOrd="0" destOrd="0" presId="urn:microsoft.com/office/officeart/2005/8/layout/chevron2"/>
    <dgm:cxn modelId="{E90F9CC7-1498-4641-9487-1A1DDB934E5D}" srcId="{CBD226E1-DA54-4C87-8671-CFEEFD649138}" destId="{790A471B-AAA6-4B40-91D8-68778664D6D2}" srcOrd="0" destOrd="0" parTransId="{B2F88784-B392-477A-A41E-03BF4E2132A2}" sibTransId="{81E38687-D975-47CA-BA81-F478434B2ADD}"/>
    <dgm:cxn modelId="{F92E8B36-5C0D-4D13-BE4B-5A2FBCF539F9}" type="presOf" srcId="{1B183A63-033B-4D5F-9440-A689D0A26524}" destId="{2715E198-9A3A-4285-AFF7-9200EC0EAF44}" srcOrd="0" destOrd="0" presId="urn:microsoft.com/office/officeart/2005/8/layout/chevron2"/>
    <dgm:cxn modelId="{6D17BFBA-A461-43BC-84B2-05F466A0A388}" type="presOf" srcId="{94199C8F-737D-4D1A-A965-1B1485EE466E}" destId="{FAABA097-66E4-4708-A975-CF9F62310D2B}" srcOrd="0" destOrd="0" presId="urn:microsoft.com/office/officeart/2005/8/layout/chevron2"/>
    <dgm:cxn modelId="{57A20E46-BFE1-4F5F-A934-85CEDEE1009A}" srcId="{F27C1B01-5F39-45A5-ABB8-037D7D198487}" destId="{CBD226E1-DA54-4C87-8671-CFEEFD649138}" srcOrd="2" destOrd="0" parTransId="{98E7012D-6261-4051-8CB8-319CC5337BBE}" sibTransId="{DFD7E4DE-0A22-413F-AE85-D4C9EAA1BC62}"/>
    <dgm:cxn modelId="{F955C73E-EDA6-4D2D-8470-D3F2F555CF1B}" type="presOf" srcId="{108C20DE-2D5F-4521-A8C9-01F21D7ED995}" destId="{E4737AEB-E511-42D1-AC66-965C2EF6C716}" srcOrd="0" destOrd="0" presId="urn:microsoft.com/office/officeart/2005/8/layout/chevron2"/>
    <dgm:cxn modelId="{CD73EAF6-12C1-4718-B1E7-8E9DEEA8E1BF}" srcId="{F27C1B01-5F39-45A5-ABB8-037D7D198487}" destId="{F74292A8-F295-46A5-A195-82FBAC4B1104}" srcOrd="0" destOrd="0" parTransId="{9FC46A1B-E2C7-410A-8E37-C8BB76CDC648}" sibTransId="{90E9DD93-66DF-44CC-9AB9-6E55B7E7FFD3}"/>
    <dgm:cxn modelId="{3C6824A8-2FB4-470D-A78E-ADF1B0830EB3}" srcId="{7D4AD315-DC31-45BC-8FCA-2DA348A13E63}" destId="{94199C8F-737D-4D1A-A965-1B1485EE466E}" srcOrd="0" destOrd="0" parTransId="{79368C83-D09F-4EA0-9F8E-4EBBCCCEECF7}" sibTransId="{21C8F1D6-BDD5-4146-97A2-5BDAC26D4BB2}"/>
    <dgm:cxn modelId="{B8540D8A-20E1-497B-B529-749A3C7C1534}" srcId="{F27C1B01-5F39-45A5-ABB8-037D7D198487}" destId="{44B3C117-78B9-4710-B88B-B8542521D440}" srcOrd="5" destOrd="0" parTransId="{343E3BB0-BF29-45C0-8902-FDC2825D6BEC}" sibTransId="{41B0CACC-5338-49AD-B995-C50CF6295A20}"/>
    <dgm:cxn modelId="{5E406971-9EC9-40A1-85F7-A3521B351D90}" srcId="{87FC9D7B-5070-4C65-AF7F-F931D5A8716E}" destId="{108C20DE-2D5F-4521-A8C9-01F21D7ED995}" srcOrd="0" destOrd="0" parTransId="{56D1C29D-33F9-4DC2-87BB-E3524CCB34D0}" sibTransId="{7E6D0C0E-CCA0-482D-B5D9-3154EC4F3FDF}"/>
    <dgm:cxn modelId="{47932740-D72F-48D9-A9D9-F5446248FE9A}" srcId="{44B3C117-78B9-4710-B88B-B8542521D440}" destId="{1784DF0D-DFAD-4461-A75A-78AD37DAC2AD}" srcOrd="0" destOrd="0" parTransId="{E5F15D65-A0E8-4813-B24B-CF25E2802CF2}" sibTransId="{9B86FF1E-03B6-4238-A675-66069D327E7F}"/>
    <dgm:cxn modelId="{EC0DF004-1B31-4B7D-AE6C-BECDF6890A03}" type="presOf" srcId="{790A471B-AAA6-4B40-91D8-68778664D6D2}" destId="{B86D50E7-7576-4DD3-B97B-C75DDDAD80F6}" srcOrd="0" destOrd="0" presId="urn:microsoft.com/office/officeart/2005/8/layout/chevron2"/>
    <dgm:cxn modelId="{29E7B042-6B06-4180-9597-760A316020C6}" type="presOf" srcId="{1784DF0D-DFAD-4461-A75A-78AD37DAC2AD}" destId="{386716D5-EE0D-4454-8B93-3422812A9596}" srcOrd="0" destOrd="0" presId="urn:microsoft.com/office/officeart/2005/8/layout/chevron2"/>
    <dgm:cxn modelId="{7E65D457-B5C7-42D0-8720-70E8D95E62C7}" type="presOf" srcId="{F27C1B01-5F39-45A5-ABB8-037D7D198487}" destId="{26BFF700-3E48-4434-B6FE-891D4C340483}" srcOrd="0" destOrd="0" presId="urn:microsoft.com/office/officeart/2005/8/layout/chevron2"/>
    <dgm:cxn modelId="{35D77911-A77E-43A4-9C0A-6AAD65A4CD4E}" type="presOf" srcId="{7D4AD315-DC31-45BC-8FCA-2DA348A13E63}" destId="{9A123FEB-DD77-480D-B5D4-CC1D7C65C589}" srcOrd="0" destOrd="0" presId="urn:microsoft.com/office/officeart/2005/8/layout/chevron2"/>
    <dgm:cxn modelId="{6D532A89-7DB6-4423-B19F-6D23C2E0AFD1}" type="presOf" srcId="{35648A08-8D2E-4D6C-AD1C-EFA0D092EA13}" destId="{00739E0F-C3EB-44FC-A68E-EA8252893B72}" srcOrd="0" destOrd="0" presId="urn:microsoft.com/office/officeart/2005/8/layout/chevron2"/>
    <dgm:cxn modelId="{2A875714-17A3-4786-81C8-3892BAF54901}" srcId="{F74292A8-F295-46A5-A195-82FBAC4B1104}" destId="{1B183A63-033B-4D5F-9440-A689D0A26524}" srcOrd="0" destOrd="0" parTransId="{62944681-B9CF-4F04-9C0E-7FBF34AF193B}" sibTransId="{4BD7729B-B71A-4E50-8D85-83F029D21790}"/>
    <dgm:cxn modelId="{544AAB2A-7FD1-4178-B4DB-C78BC6655C5F}" type="presParOf" srcId="{26BFF700-3E48-4434-B6FE-891D4C340483}" destId="{51AC7E8C-65CC-4450-A7AB-8EE328547645}" srcOrd="0" destOrd="0" presId="urn:microsoft.com/office/officeart/2005/8/layout/chevron2"/>
    <dgm:cxn modelId="{64A65C9A-2B8C-4AA8-90A6-8482C16FEDEC}" type="presParOf" srcId="{51AC7E8C-65CC-4450-A7AB-8EE328547645}" destId="{C0859721-34C9-4726-9A5C-E96490995646}" srcOrd="0" destOrd="0" presId="urn:microsoft.com/office/officeart/2005/8/layout/chevron2"/>
    <dgm:cxn modelId="{5C0A8B08-C237-429F-A9F2-D8AFFDE9C6FC}" type="presParOf" srcId="{51AC7E8C-65CC-4450-A7AB-8EE328547645}" destId="{2715E198-9A3A-4285-AFF7-9200EC0EAF44}" srcOrd="1" destOrd="0" presId="urn:microsoft.com/office/officeart/2005/8/layout/chevron2"/>
    <dgm:cxn modelId="{7F8E8A30-DCE7-4C62-8171-09755FA29B6E}" type="presParOf" srcId="{26BFF700-3E48-4434-B6FE-891D4C340483}" destId="{CA738129-2D17-455E-B81C-9703F95AE40D}" srcOrd="1" destOrd="0" presId="urn:microsoft.com/office/officeart/2005/8/layout/chevron2"/>
    <dgm:cxn modelId="{00C29BDA-263B-4271-B2C6-D35567BCB76C}" type="presParOf" srcId="{26BFF700-3E48-4434-B6FE-891D4C340483}" destId="{5407B97E-2907-4BB5-965C-1F7C8239E536}" srcOrd="2" destOrd="0" presId="urn:microsoft.com/office/officeart/2005/8/layout/chevron2"/>
    <dgm:cxn modelId="{CE2C023C-E836-4FDD-91AF-3EE1F3E4D55E}" type="presParOf" srcId="{5407B97E-2907-4BB5-965C-1F7C8239E536}" destId="{9A123FEB-DD77-480D-B5D4-CC1D7C65C589}" srcOrd="0" destOrd="0" presId="urn:microsoft.com/office/officeart/2005/8/layout/chevron2"/>
    <dgm:cxn modelId="{8606A394-24EC-4DF4-9C46-0F90648BF5E4}" type="presParOf" srcId="{5407B97E-2907-4BB5-965C-1F7C8239E536}" destId="{FAABA097-66E4-4708-A975-CF9F62310D2B}" srcOrd="1" destOrd="0" presId="urn:microsoft.com/office/officeart/2005/8/layout/chevron2"/>
    <dgm:cxn modelId="{921415E3-EA05-402D-B4A1-756CBBDD8C5A}" type="presParOf" srcId="{26BFF700-3E48-4434-B6FE-891D4C340483}" destId="{A7CE9AE6-A9F9-4D78-9A95-20CEF2B85CF4}" srcOrd="3" destOrd="0" presId="urn:microsoft.com/office/officeart/2005/8/layout/chevron2"/>
    <dgm:cxn modelId="{990E4C64-5209-4FE0-8861-0ECD3BFCAA8E}" type="presParOf" srcId="{26BFF700-3E48-4434-B6FE-891D4C340483}" destId="{56EF3576-C6A3-4CCD-9D08-4A5B378CFC91}" srcOrd="4" destOrd="0" presId="urn:microsoft.com/office/officeart/2005/8/layout/chevron2"/>
    <dgm:cxn modelId="{8F13CC9F-A515-4E27-9F99-929025B0D8E9}" type="presParOf" srcId="{56EF3576-C6A3-4CCD-9D08-4A5B378CFC91}" destId="{590CE00C-1836-40C3-8096-FCCDC3C92785}" srcOrd="0" destOrd="0" presId="urn:microsoft.com/office/officeart/2005/8/layout/chevron2"/>
    <dgm:cxn modelId="{7B3673B2-0298-471F-A663-9094D91D492B}" type="presParOf" srcId="{56EF3576-C6A3-4CCD-9D08-4A5B378CFC91}" destId="{B86D50E7-7576-4DD3-B97B-C75DDDAD80F6}" srcOrd="1" destOrd="0" presId="urn:microsoft.com/office/officeart/2005/8/layout/chevron2"/>
    <dgm:cxn modelId="{B0A185DB-8B5C-4A2F-AD75-953971130589}" type="presParOf" srcId="{26BFF700-3E48-4434-B6FE-891D4C340483}" destId="{0138B436-4DE9-45C2-B401-D979316E54B2}" srcOrd="5" destOrd="0" presId="urn:microsoft.com/office/officeart/2005/8/layout/chevron2"/>
    <dgm:cxn modelId="{B38A70D2-ABBC-49EE-A328-C6274C74FB87}" type="presParOf" srcId="{26BFF700-3E48-4434-B6FE-891D4C340483}" destId="{8041B815-DCE8-48F3-BAD3-5050623738EE}" srcOrd="6" destOrd="0" presId="urn:microsoft.com/office/officeart/2005/8/layout/chevron2"/>
    <dgm:cxn modelId="{FD5B6238-6F9A-465B-B338-57459D4C3C79}" type="presParOf" srcId="{8041B815-DCE8-48F3-BAD3-5050623738EE}" destId="{DF164EA7-A427-4ECD-AA9F-4BEEFA2B7C1C}" srcOrd="0" destOrd="0" presId="urn:microsoft.com/office/officeart/2005/8/layout/chevron2"/>
    <dgm:cxn modelId="{FD1B06A1-CD12-4DFB-904B-C7BC06D99435}" type="presParOf" srcId="{8041B815-DCE8-48F3-BAD3-5050623738EE}" destId="{E4737AEB-E511-42D1-AC66-965C2EF6C716}" srcOrd="1" destOrd="0" presId="urn:microsoft.com/office/officeart/2005/8/layout/chevron2"/>
    <dgm:cxn modelId="{0B45967F-3035-4E03-8E7F-8FC29280E0EA}" type="presParOf" srcId="{26BFF700-3E48-4434-B6FE-891D4C340483}" destId="{D9959158-73F7-402B-A8B9-9FDCA9AE5C8D}" srcOrd="7" destOrd="0" presId="urn:microsoft.com/office/officeart/2005/8/layout/chevron2"/>
    <dgm:cxn modelId="{AFE0D368-36A1-4005-B269-694949C2FF1C}" type="presParOf" srcId="{26BFF700-3E48-4434-B6FE-891D4C340483}" destId="{B4A6F22D-54E1-4AB5-8DAB-BFA1FF771587}" srcOrd="8" destOrd="0" presId="urn:microsoft.com/office/officeart/2005/8/layout/chevron2"/>
    <dgm:cxn modelId="{E0BCFCCA-C038-42BA-A50F-4318A7E263AF}" type="presParOf" srcId="{B4A6F22D-54E1-4AB5-8DAB-BFA1FF771587}" destId="{9852F2BE-AA0C-4448-9AF3-B1A75B19C341}" srcOrd="0" destOrd="0" presId="urn:microsoft.com/office/officeart/2005/8/layout/chevron2"/>
    <dgm:cxn modelId="{C311C0E9-B5BC-4ED5-AA75-290B2C816AFA}" type="presParOf" srcId="{B4A6F22D-54E1-4AB5-8DAB-BFA1FF771587}" destId="{00739E0F-C3EB-44FC-A68E-EA8252893B72}" srcOrd="1" destOrd="0" presId="urn:microsoft.com/office/officeart/2005/8/layout/chevron2"/>
    <dgm:cxn modelId="{50CA58B8-8E1F-4286-9F74-CB801347B759}" type="presParOf" srcId="{26BFF700-3E48-4434-B6FE-891D4C340483}" destId="{3E95E734-39A5-4F56-A001-9D075FD755FC}" srcOrd="9" destOrd="0" presId="urn:microsoft.com/office/officeart/2005/8/layout/chevron2"/>
    <dgm:cxn modelId="{5F201FCF-5660-45FB-B8BD-EA4BB6D203BF}" type="presParOf" srcId="{26BFF700-3E48-4434-B6FE-891D4C340483}" destId="{A726B83A-6693-45CD-B6A7-4876361E23F1}" srcOrd="10" destOrd="0" presId="urn:microsoft.com/office/officeart/2005/8/layout/chevron2"/>
    <dgm:cxn modelId="{92A2E018-B099-451A-8779-1244AEC90FAC}" type="presParOf" srcId="{A726B83A-6693-45CD-B6A7-4876361E23F1}" destId="{4EC4D866-1CFB-4A72-898D-E1D7732B9A21}" srcOrd="0" destOrd="0" presId="urn:microsoft.com/office/officeart/2005/8/layout/chevron2"/>
    <dgm:cxn modelId="{F5652842-04BF-432B-A260-E94552F7E084}" type="presParOf" srcId="{A726B83A-6693-45CD-B6A7-4876361E23F1}" destId="{386716D5-EE0D-4454-8B93-3422812A95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2BEB887-A667-45C1-BC8E-0AE259B1C52E}"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da-DK"/>
        </a:p>
      </dgm:t>
    </dgm:pt>
    <dgm:pt modelId="{7F6B612E-2D74-493A-8CCE-329F81766448}">
      <dgm:prSet custT="1"/>
      <dgm:spPr/>
      <dgm:t>
        <a:bodyPr/>
        <a:lstStyle/>
        <a:p>
          <a:pPr rtl="0"/>
          <a:r>
            <a:rPr lang="da-DK" sz="2800" b="1" dirty="0" smtClean="0"/>
            <a:t>Viden udvikles i samarbejde med jer - til gavn for </a:t>
          </a:r>
          <a:r>
            <a:rPr lang="da-DK" sz="2800" b="1" i="1" dirty="0" smtClean="0"/>
            <a:t>alle</a:t>
          </a:r>
          <a:r>
            <a:rPr lang="da-DK" sz="2800" b="1" dirty="0" smtClean="0"/>
            <a:t> kommuner</a:t>
          </a:r>
          <a:endParaRPr lang="da-DK" sz="2800" b="1" dirty="0"/>
        </a:p>
      </dgm:t>
    </dgm:pt>
    <dgm:pt modelId="{0FE38088-BC7C-4D9E-BD28-8E4BFA96462C}" type="parTrans" cxnId="{30B02790-F650-4985-8890-08F85BFC2CC3}">
      <dgm:prSet/>
      <dgm:spPr/>
      <dgm:t>
        <a:bodyPr/>
        <a:lstStyle/>
        <a:p>
          <a:endParaRPr lang="da-DK"/>
        </a:p>
      </dgm:t>
    </dgm:pt>
    <dgm:pt modelId="{1E06D24F-2616-4BC8-BBF8-3B2A579DFD64}" type="sibTrans" cxnId="{30B02790-F650-4985-8890-08F85BFC2CC3}">
      <dgm:prSet/>
      <dgm:spPr/>
      <dgm:t>
        <a:bodyPr/>
        <a:lstStyle/>
        <a:p>
          <a:endParaRPr lang="da-DK"/>
        </a:p>
      </dgm:t>
    </dgm:pt>
    <dgm:pt modelId="{B1FCAC85-A611-4F30-A6A3-1CAE30571B2C}">
      <dgm:prSet custT="1"/>
      <dgm:spPr/>
      <dgm:t>
        <a:bodyPr/>
        <a:lstStyle/>
        <a:p>
          <a:pPr rtl="0"/>
          <a:r>
            <a:rPr lang="da-DK" sz="2000" b="0" dirty="0" smtClean="0"/>
            <a:t>Virker det?</a:t>
          </a:r>
          <a:endParaRPr lang="da-DK" sz="2000" b="0" dirty="0"/>
        </a:p>
      </dgm:t>
    </dgm:pt>
    <dgm:pt modelId="{DD31CDE9-8094-4CEA-9B82-88DD05336787}" type="parTrans" cxnId="{E4199E79-2565-4BEC-9718-43AC2A39FD3E}">
      <dgm:prSet/>
      <dgm:spPr/>
      <dgm:t>
        <a:bodyPr/>
        <a:lstStyle/>
        <a:p>
          <a:endParaRPr lang="da-DK"/>
        </a:p>
      </dgm:t>
    </dgm:pt>
    <dgm:pt modelId="{64A14DC5-200A-4B5F-995D-ECD488B93C21}" type="sibTrans" cxnId="{E4199E79-2565-4BEC-9718-43AC2A39FD3E}">
      <dgm:prSet/>
      <dgm:spPr/>
      <dgm:t>
        <a:bodyPr/>
        <a:lstStyle/>
        <a:p>
          <a:endParaRPr lang="da-DK"/>
        </a:p>
      </dgm:t>
    </dgm:pt>
    <dgm:pt modelId="{A2437138-C8BC-4CB9-BE4E-0E12133F2C5C}">
      <dgm:prSet custT="1"/>
      <dgm:spPr/>
      <dgm:t>
        <a:bodyPr/>
        <a:lstStyle/>
        <a:p>
          <a:pPr rtl="0"/>
          <a:r>
            <a:rPr lang="da-DK" sz="2000" b="0" dirty="0" smtClean="0"/>
            <a:t>Hvad koster det?</a:t>
          </a:r>
          <a:endParaRPr lang="da-DK" sz="2000" b="0" dirty="0"/>
        </a:p>
      </dgm:t>
    </dgm:pt>
    <dgm:pt modelId="{3133FCD9-FF11-4561-8787-6664B42BA99A}" type="parTrans" cxnId="{B6FB1430-5079-4F13-8D56-58693A610232}">
      <dgm:prSet/>
      <dgm:spPr/>
      <dgm:t>
        <a:bodyPr/>
        <a:lstStyle/>
        <a:p>
          <a:endParaRPr lang="da-DK"/>
        </a:p>
      </dgm:t>
    </dgm:pt>
    <dgm:pt modelId="{107A37F6-6110-4134-AAD4-C104634496C8}" type="sibTrans" cxnId="{B6FB1430-5079-4F13-8D56-58693A610232}">
      <dgm:prSet/>
      <dgm:spPr/>
      <dgm:t>
        <a:bodyPr/>
        <a:lstStyle/>
        <a:p>
          <a:endParaRPr lang="da-DK"/>
        </a:p>
      </dgm:t>
    </dgm:pt>
    <dgm:pt modelId="{0F4C47B5-18B2-4D70-A42E-CA9796E35DA7}">
      <dgm:prSet custT="1"/>
      <dgm:spPr/>
      <dgm:t>
        <a:bodyPr/>
        <a:lstStyle/>
        <a:p>
          <a:pPr rtl="0"/>
          <a:r>
            <a:rPr lang="da-DK" sz="2000" b="0" i="0" dirty="0" smtClean="0"/>
            <a:t>Kan det implementeres?</a:t>
          </a:r>
          <a:endParaRPr lang="da-DK" sz="2000" b="0" i="0" dirty="0"/>
        </a:p>
      </dgm:t>
    </dgm:pt>
    <dgm:pt modelId="{F9238CD8-73F1-44D1-BF1B-A6BFF8035886}" type="parTrans" cxnId="{502226A4-DE78-4306-A50A-5603D9DC39C5}">
      <dgm:prSet/>
      <dgm:spPr/>
      <dgm:t>
        <a:bodyPr/>
        <a:lstStyle/>
        <a:p>
          <a:endParaRPr lang="da-DK"/>
        </a:p>
      </dgm:t>
    </dgm:pt>
    <dgm:pt modelId="{FEBE38AC-9018-4D7A-8B9B-498D38ED5F19}" type="sibTrans" cxnId="{502226A4-DE78-4306-A50A-5603D9DC39C5}">
      <dgm:prSet/>
      <dgm:spPr/>
      <dgm:t>
        <a:bodyPr/>
        <a:lstStyle/>
        <a:p>
          <a:endParaRPr lang="da-DK"/>
        </a:p>
      </dgm:t>
    </dgm:pt>
    <dgm:pt modelId="{54CF72B9-4E6A-429D-B179-9628450DBE9E}">
      <dgm:prSet custT="1"/>
      <dgm:spPr/>
      <dgm:t>
        <a:bodyPr/>
        <a:lstStyle/>
        <a:p>
          <a:pPr rtl="0"/>
          <a:r>
            <a:rPr lang="da-DK" sz="2000" b="0" dirty="0" smtClean="0"/>
            <a:t>Er indsatsen attraktiv?</a:t>
          </a:r>
          <a:endParaRPr lang="da-DK" sz="2000" b="0" dirty="0"/>
        </a:p>
      </dgm:t>
    </dgm:pt>
    <dgm:pt modelId="{B191C9E4-B7C0-4FF0-87ED-CA6FDFDF7BE9}" type="parTrans" cxnId="{D8606D60-F9C8-40B5-B539-ECE5B205C362}">
      <dgm:prSet/>
      <dgm:spPr/>
      <dgm:t>
        <a:bodyPr/>
        <a:lstStyle/>
        <a:p>
          <a:endParaRPr lang="da-DK"/>
        </a:p>
      </dgm:t>
    </dgm:pt>
    <dgm:pt modelId="{33F8FD08-48D4-4163-8DCF-DBA7784A7099}" type="sibTrans" cxnId="{D8606D60-F9C8-40B5-B539-ECE5B205C362}">
      <dgm:prSet/>
      <dgm:spPr/>
      <dgm:t>
        <a:bodyPr/>
        <a:lstStyle/>
        <a:p>
          <a:endParaRPr lang="da-DK"/>
        </a:p>
      </dgm:t>
    </dgm:pt>
    <dgm:pt modelId="{AF04D9DF-0A05-48ED-92A0-A24115A4049A}" type="pres">
      <dgm:prSet presAssocID="{02BEB887-A667-45C1-BC8E-0AE259B1C52E}" presName="composite" presStyleCnt="0">
        <dgm:presLayoutVars>
          <dgm:chMax val="1"/>
          <dgm:dir/>
          <dgm:resizeHandles val="exact"/>
        </dgm:presLayoutVars>
      </dgm:prSet>
      <dgm:spPr/>
      <dgm:t>
        <a:bodyPr/>
        <a:lstStyle/>
        <a:p>
          <a:endParaRPr lang="da-DK"/>
        </a:p>
      </dgm:t>
    </dgm:pt>
    <dgm:pt modelId="{3E2628E3-2DE3-45FF-A7D1-5D3BDBD63BE0}" type="pres">
      <dgm:prSet presAssocID="{7F6B612E-2D74-493A-8CCE-329F81766448}" presName="roof" presStyleLbl="dkBgShp" presStyleIdx="0" presStyleCnt="2"/>
      <dgm:spPr/>
      <dgm:t>
        <a:bodyPr/>
        <a:lstStyle/>
        <a:p>
          <a:endParaRPr lang="da-DK"/>
        </a:p>
      </dgm:t>
    </dgm:pt>
    <dgm:pt modelId="{A2733654-CE52-40DE-B9EE-090C106A7844}" type="pres">
      <dgm:prSet presAssocID="{7F6B612E-2D74-493A-8CCE-329F81766448}" presName="pillars" presStyleCnt="0"/>
      <dgm:spPr/>
    </dgm:pt>
    <dgm:pt modelId="{91CD228E-D4B1-4ECD-BA28-B20744390207}" type="pres">
      <dgm:prSet presAssocID="{7F6B612E-2D74-493A-8CCE-329F81766448}" presName="pillar1" presStyleLbl="node1" presStyleIdx="0" presStyleCnt="4">
        <dgm:presLayoutVars>
          <dgm:bulletEnabled val="1"/>
        </dgm:presLayoutVars>
      </dgm:prSet>
      <dgm:spPr/>
      <dgm:t>
        <a:bodyPr/>
        <a:lstStyle/>
        <a:p>
          <a:endParaRPr lang="da-DK"/>
        </a:p>
      </dgm:t>
    </dgm:pt>
    <dgm:pt modelId="{ACBBBE4B-F93A-4CDF-A1E2-ABDC891C76AE}" type="pres">
      <dgm:prSet presAssocID="{A2437138-C8BC-4CB9-BE4E-0E12133F2C5C}" presName="pillarX" presStyleLbl="node1" presStyleIdx="1" presStyleCnt="4">
        <dgm:presLayoutVars>
          <dgm:bulletEnabled val="1"/>
        </dgm:presLayoutVars>
      </dgm:prSet>
      <dgm:spPr/>
      <dgm:t>
        <a:bodyPr/>
        <a:lstStyle/>
        <a:p>
          <a:endParaRPr lang="da-DK"/>
        </a:p>
      </dgm:t>
    </dgm:pt>
    <dgm:pt modelId="{FA816AA5-4CEE-4795-AA97-D9885B151FC7}" type="pres">
      <dgm:prSet presAssocID="{0F4C47B5-18B2-4D70-A42E-CA9796E35DA7}" presName="pillarX" presStyleLbl="node1" presStyleIdx="2" presStyleCnt="4">
        <dgm:presLayoutVars>
          <dgm:bulletEnabled val="1"/>
        </dgm:presLayoutVars>
      </dgm:prSet>
      <dgm:spPr/>
      <dgm:t>
        <a:bodyPr/>
        <a:lstStyle/>
        <a:p>
          <a:endParaRPr lang="da-DK"/>
        </a:p>
      </dgm:t>
    </dgm:pt>
    <dgm:pt modelId="{7519BE85-6E63-4A9D-9D1E-C053890404A4}" type="pres">
      <dgm:prSet presAssocID="{54CF72B9-4E6A-429D-B179-9628450DBE9E}" presName="pillarX" presStyleLbl="node1" presStyleIdx="3" presStyleCnt="4">
        <dgm:presLayoutVars>
          <dgm:bulletEnabled val="1"/>
        </dgm:presLayoutVars>
      </dgm:prSet>
      <dgm:spPr/>
      <dgm:t>
        <a:bodyPr/>
        <a:lstStyle/>
        <a:p>
          <a:endParaRPr lang="da-DK"/>
        </a:p>
      </dgm:t>
    </dgm:pt>
    <dgm:pt modelId="{849AC437-5F44-4ED2-B675-7115C0DF3118}" type="pres">
      <dgm:prSet presAssocID="{7F6B612E-2D74-493A-8CCE-329F81766448}" presName="base" presStyleLbl="dkBgShp" presStyleIdx="1" presStyleCnt="2"/>
      <dgm:spPr/>
    </dgm:pt>
  </dgm:ptLst>
  <dgm:cxnLst>
    <dgm:cxn modelId="{30B02790-F650-4985-8890-08F85BFC2CC3}" srcId="{02BEB887-A667-45C1-BC8E-0AE259B1C52E}" destId="{7F6B612E-2D74-493A-8CCE-329F81766448}" srcOrd="0" destOrd="0" parTransId="{0FE38088-BC7C-4D9E-BD28-8E4BFA96462C}" sibTransId="{1E06D24F-2616-4BC8-BBF8-3B2A579DFD64}"/>
    <dgm:cxn modelId="{B6FB1430-5079-4F13-8D56-58693A610232}" srcId="{7F6B612E-2D74-493A-8CCE-329F81766448}" destId="{A2437138-C8BC-4CB9-BE4E-0E12133F2C5C}" srcOrd="1" destOrd="0" parTransId="{3133FCD9-FF11-4561-8787-6664B42BA99A}" sibTransId="{107A37F6-6110-4134-AAD4-C104634496C8}"/>
    <dgm:cxn modelId="{D8606D60-F9C8-40B5-B539-ECE5B205C362}" srcId="{7F6B612E-2D74-493A-8CCE-329F81766448}" destId="{54CF72B9-4E6A-429D-B179-9628450DBE9E}" srcOrd="3" destOrd="0" parTransId="{B191C9E4-B7C0-4FF0-87ED-CA6FDFDF7BE9}" sibTransId="{33F8FD08-48D4-4163-8DCF-DBA7784A7099}"/>
    <dgm:cxn modelId="{45BB17BB-016B-474A-A6C7-BDC605EDBDC1}" type="presOf" srcId="{54CF72B9-4E6A-429D-B179-9628450DBE9E}" destId="{7519BE85-6E63-4A9D-9D1E-C053890404A4}" srcOrd="0" destOrd="0" presId="urn:microsoft.com/office/officeart/2005/8/layout/hList3"/>
    <dgm:cxn modelId="{B9B6ED4E-0119-4C73-8EBD-5961D76FBB58}" type="presOf" srcId="{02BEB887-A667-45C1-BC8E-0AE259B1C52E}" destId="{AF04D9DF-0A05-48ED-92A0-A24115A4049A}" srcOrd="0" destOrd="0" presId="urn:microsoft.com/office/officeart/2005/8/layout/hList3"/>
    <dgm:cxn modelId="{AD496A65-D8D6-49EE-AEBC-574B781D86E2}" type="presOf" srcId="{0F4C47B5-18B2-4D70-A42E-CA9796E35DA7}" destId="{FA816AA5-4CEE-4795-AA97-D9885B151FC7}" srcOrd="0" destOrd="0" presId="urn:microsoft.com/office/officeart/2005/8/layout/hList3"/>
    <dgm:cxn modelId="{35D51FFC-FA64-4936-8C78-675AF56D1DA8}" type="presOf" srcId="{7F6B612E-2D74-493A-8CCE-329F81766448}" destId="{3E2628E3-2DE3-45FF-A7D1-5D3BDBD63BE0}" srcOrd="0" destOrd="0" presId="urn:microsoft.com/office/officeart/2005/8/layout/hList3"/>
    <dgm:cxn modelId="{502226A4-DE78-4306-A50A-5603D9DC39C5}" srcId="{7F6B612E-2D74-493A-8CCE-329F81766448}" destId="{0F4C47B5-18B2-4D70-A42E-CA9796E35DA7}" srcOrd="2" destOrd="0" parTransId="{F9238CD8-73F1-44D1-BF1B-A6BFF8035886}" sibTransId="{FEBE38AC-9018-4D7A-8B9B-498D38ED5F19}"/>
    <dgm:cxn modelId="{E4199E79-2565-4BEC-9718-43AC2A39FD3E}" srcId="{7F6B612E-2D74-493A-8CCE-329F81766448}" destId="{B1FCAC85-A611-4F30-A6A3-1CAE30571B2C}" srcOrd="0" destOrd="0" parTransId="{DD31CDE9-8094-4CEA-9B82-88DD05336787}" sibTransId="{64A14DC5-200A-4B5F-995D-ECD488B93C21}"/>
    <dgm:cxn modelId="{8F48EF25-890B-480E-8087-242628A3EE41}" type="presOf" srcId="{B1FCAC85-A611-4F30-A6A3-1CAE30571B2C}" destId="{91CD228E-D4B1-4ECD-BA28-B20744390207}" srcOrd="0" destOrd="0" presId="urn:microsoft.com/office/officeart/2005/8/layout/hList3"/>
    <dgm:cxn modelId="{469489A3-9C70-40C8-B928-177EC90D93D7}" type="presOf" srcId="{A2437138-C8BC-4CB9-BE4E-0E12133F2C5C}" destId="{ACBBBE4B-F93A-4CDF-A1E2-ABDC891C76AE}" srcOrd="0" destOrd="0" presId="urn:microsoft.com/office/officeart/2005/8/layout/hList3"/>
    <dgm:cxn modelId="{34FC5DB0-1CA1-47BE-B4BD-68C1F080EFB2}" type="presParOf" srcId="{AF04D9DF-0A05-48ED-92A0-A24115A4049A}" destId="{3E2628E3-2DE3-45FF-A7D1-5D3BDBD63BE0}" srcOrd="0" destOrd="0" presId="urn:microsoft.com/office/officeart/2005/8/layout/hList3"/>
    <dgm:cxn modelId="{CAC7A112-3BB8-4292-9776-DB330D7AEB06}" type="presParOf" srcId="{AF04D9DF-0A05-48ED-92A0-A24115A4049A}" destId="{A2733654-CE52-40DE-B9EE-090C106A7844}" srcOrd="1" destOrd="0" presId="urn:microsoft.com/office/officeart/2005/8/layout/hList3"/>
    <dgm:cxn modelId="{1EACD341-776D-4244-BC3D-649EC55C8E72}" type="presParOf" srcId="{A2733654-CE52-40DE-B9EE-090C106A7844}" destId="{91CD228E-D4B1-4ECD-BA28-B20744390207}" srcOrd="0" destOrd="0" presId="urn:microsoft.com/office/officeart/2005/8/layout/hList3"/>
    <dgm:cxn modelId="{1BD40F0B-9978-48E0-930D-63541E155228}" type="presParOf" srcId="{A2733654-CE52-40DE-B9EE-090C106A7844}" destId="{ACBBBE4B-F93A-4CDF-A1E2-ABDC891C76AE}" srcOrd="1" destOrd="0" presId="urn:microsoft.com/office/officeart/2005/8/layout/hList3"/>
    <dgm:cxn modelId="{31477B33-D362-4ACC-A224-C47EEAF7B1B1}" type="presParOf" srcId="{A2733654-CE52-40DE-B9EE-090C106A7844}" destId="{FA816AA5-4CEE-4795-AA97-D9885B151FC7}" srcOrd="2" destOrd="0" presId="urn:microsoft.com/office/officeart/2005/8/layout/hList3"/>
    <dgm:cxn modelId="{EA9D1482-802C-41FD-BF18-1FA0D82E73DF}" type="presParOf" srcId="{A2733654-CE52-40DE-B9EE-090C106A7844}" destId="{7519BE85-6E63-4A9D-9D1E-C053890404A4}" srcOrd="3" destOrd="0" presId="urn:microsoft.com/office/officeart/2005/8/layout/hList3"/>
    <dgm:cxn modelId="{4DC02A3B-9B8F-4BD7-9C04-6B35E15BA7A1}" type="presParOf" srcId="{AF04D9DF-0A05-48ED-92A0-A24115A4049A}" destId="{849AC437-5F44-4ED2-B675-7115C0DF311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118CD-0369-4DA7-9F42-67D5B443C1AE}">
      <dsp:nvSpPr>
        <dsp:cNvPr id="0" name=""/>
        <dsp:cNvSpPr/>
      </dsp:nvSpPr>
      <dsp:spPr>
        <a:xfrm>
          <a:off x="1509395" y="0"/>
          <a:ext cx="4248150" cy="4248150"/>
        </a:xfrm>
        <a:prstGeom prst="triangle">
          <a:avLst/>
        </a:prstGeom>
        <a:solidFill>
          <a:srgbClr val="ECE3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90B62-93B8-485A-8D40-D0C434D09D4D}">
      <dsp:nvSpPr>
        <dsp:cNvPr id="0" name=""/>
        <dsp:cNvSpPr/>
      </dsp:nvSpPr>
      <dsp:spPr>
        <a:xfrm>
          <a:off x="3633470" y="425229"/>
          <a:ext cx="2761297" cy="151008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kern="1200" dirty="0" err="1" smtClean="0"/>
            <a:t>Relationsopbygning</a:t>
          </a:r>
          <a:r>
            <a:rPr lang="da-DK" sz="2000" kern="1200" dirty="0" smtClean="0"/>
            <a:t> </a:t>
          </a:r>
          <a:endParaRPr lang="da-DK" sz="2000" kern="1200" dirty="0"/>
        </a:p>
      </dsp:txBody>
      <dsp:txXfrm>
        <a:off x="3707186" y="498945"/>
        <a:ext cx="2613865" cy="1362652"/>
      </dsp:txXfrm>
    </dsp:sp>
    <dsp:sp modelId="{5EFB33CD-2072-4CAE-9B04-6CA6112622A3}">
      <dsp:nvSpPr>
        <dsp:cNvPr id="0" name=""/>
        <dsp:cNvSpPr/>
      </dsp:nvSpPr>
      <dsp:spPr>
        <a:xfrm>
          <a:off x="3633470" y="2124074"/>
          <a:ext cx="2761297" cy="1510084"/>
        </a:xfrm>
        <a:prstGeom prst="roundRect">
          <a:avLst/>
        </a:prstGeom>
        <a:solidFill>
          <a:schemeClr val="lt1">
            <a:alpha val="90000"/>
            <a:hueOff val="0"/>
            <a:satOff val="0"/>
            <a:lumOff val="0"/>
            <a:alphaOff val="0"/>
          </a:schemeClr>
        </a:solidFill>
        <a:ln w="12700" cap="flat" cmpd="sng" algn="ctr">
          <a:solidFill>
            <a:schemeClr val="accent4">
              <a:hueOff val="9707150"/>
              <a:satOff val="-49909"/>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kern="1200" dirty="0" smtClean="0"/>
            <a:t>Koordineret samarbejde</a:t>
          </a:r>
          <a:endParaRPr lang="da-DK" sz="2000" kern="1200" dirty="0"/>
        </a:p>
      </dsp:txBody>
      <dsp:txXfrm>
        <a:off x="3707186" y="2197790"/>
        <a:ext cx="2613865" cy="1362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59721-34C9-4726-9A5C-E96490995646}">
      <dsp:nvSpPr>
        <dsp:cNvPr id="0" name=""/>
        <dsp:cNvSpPr/>
      </dsp:nvSpPr>
      <dsp:spPr>
        <a:xfrm rot="5400000">
          <a:off x="-168157" y="171824"/>
          <a:ext cx="1121051" cy="78473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smtClean="0"/>
            <a:t>Opsporing</a:t>
          </a:r>
          <a:endParaRPr lang="da-DK" sz="1000" kern="1200" dirty="0"/>
        </a:p>
      </dsp:txBody>
      <dsp:txXfrm rot="-5400000">
        <a:off x="2" y="396034"/>
        <a:ext cx="784735" cy="336316"/>
      </dsp:txXfrm>
    </dsp:sp>
    <dsp:sp modelId="{2715E198-9A3A-4285-AFF7-9200EC0EAF44}">
      <dsp:nvSpPr>
        <dsp:cNvPr id="0" name=""/>
        <dsp:cNvSpPr/>
      </dsp:nvSpPr>
      <dsp:spPr>
        <a:xfrm rot="5400000">
          <a:off x="3980107" y="-3191705"/>
          <a:ext cx="728683" cy="711942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Fokus på integreret og rutinemæssig opsporing af vold</a:t>
          </a:r>
          <a:endParaRPr lang="da-DK" sz="1800" kern="1200" dirty="0"/>
        </a:p>
      </dsp:txBody>
      <dsp:txXfrm rot="-5400000">
        <a:off x="784736" y="39237"/>
        <a:ext cx="7083856" cy="657541"/>
      </dsp:txXfrm>
    </dsp:sp>
    <dsp:sp modelId="{9A123FEB-DD77-480D-B5D4-CC1D7C65C589}">
      <dsp:nvSpPr>
        <dsp:cNvPr id="0" name=""/>
        <dsp:cNvSpPr/>
      </dsp:nvSpPr>
      <dsp:spPr>
        <a:xfrm rot="5400000">
          <a:off x="-168157" y="1196845"/>
          <a:ext cx="1121051" cy="78473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smtClean="0"/>
            <a:t>Erkendelse af volden</a:t>
          </a:r>
        </a:p>
      </dsp:txBody>
      <dsp:txXfrm rot="-5400000">
        <a:off x="2" y="1421055"/>
        <a:ext cx="784735" cy="336316"/>
      </dsp:txXfrm>
    </dsp:sp>
    <dsp:sp modelId="{FAABA097-66E4-4708-A975-CF9F62310D2B}">
      <dsp:nvSpPr>
        <dsp:cNvPr id="0" name=""/>
        <dsp:cNvSpPr/>
      </dsp:nvSpPr>
      <dsp:spPr>
        <a:xfrm rot="5400000">
          <a:off x="3980107" y="-2166684"/>
          <a:ext cx="728683" cy="7119427"/>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Fokus på, at den voldsudsatte erkender volden</a:t>
          </a:r>
          <a:endParaRPr lang="da-DK" sz="1800" kern="1200" dirty="0"/>
        </a:p>
      </dsp:txBody>
      <dsp:txXfrm rot="-5400000">
        <a:off x="784736" y="1064258"/>
        <a:ext cx="7083856" cy="657541"/>
      </dsp:txXfrm>
    </dsp:sp>
    <dsp:sp modelId="{590CE00C-1836-40C3-8096-FCCDC3C92785}">
      <dsp:nvSpPr>
        <dsp:cNvPr id="0" name=""/>
        <dsp:cNvSpPr/>
      </dsp:nvSpPr>
      <dsp:spPr>
        <a:xfrm rot="5400000">
          <a:off x="-168157" y="2221866"/>
          <a:ext cx="1121051" cy="78473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err="1" smtClean="0"/>
            <a:t>Risiko-vurdering</a:t>
          </a:r>
          <a:endParaRPr lang="da-DK" sz="1000" kern="1200" dirty="0"/>
        </a:p>
      </dsp:txBody>
      <dsp:txXfrm rot="-5400000">
        <a:off x="2" y="2446076"/>
        <a:ext cx="784735" cy="336316"/>
      </dsp:txXfrm>
    </dsp:sp>
    <dsp:sp modelId="{B86D50E7-7576-4DD3-B97B-C75DDDAD80F6}">
      <dsp:nvSpPr>
        <dsp:cNvPr id="0" name=""/>
        <dsp:cNvSpPr/>
      </dsp:nvSpPr>
      <dsp:spPr>
        <a:xfrm rot="5400000">
          <a:off x="3980107" y="-1136256"/>
          <a:ext cx="728683" cy="711942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Kontinuerligt fokus på sikkerhed</a:t>
          </a:r>
          <a:endParaRPr lang="da-DK" sz="1800" kern="1200" dirty="0"/>
        </a:p>
      </dsp:txBody>
      <dsp:txXfrm rot="-5400000">
        <a:off x="784736" y="2094686"/>
        <a:ext cx="7083856" cy="657541"/>
      </dsp:txXfrm>
    </dsp:sp>
    <dsp:sp modelId="{DF164EA7-A427-4ECD-AA9F-4BEEFA2B7C1C}">
      <dsp:nvSpPr>
        <dsp:cNvPr id="0" name=""/>
        <dsp:cNvSpPr/>
      </dsp:nvSpPr>
      <dsp:spPr>
        <a:xfrm rot="5400000">
          <a:off x="-168157" y="3246887"/>
          <a:ext cx="1121051" cy="78473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smtClean="0"/>
            <a:t>Spejling</a:t>
          </a:r>
        </a:p>
      </dsp:txBody>
      <dsp:txXfrm rot="-5400000">
        <a:off x="2" y="3471097"/>
        <a:ext cx="784735" cy="336316"/>
      </dsp:txXfrm>
    </dsp:sp>
    <dsp:sp modelId="{E4737AEB-E511-42D1-AC66-965C2EF6C716}">
      <dsp:nvSpPr>
        <dsp:cNvPr id="0" name=""/>
        <dsp:cNvSpPr/>
      </dsp:nvSpPr>
      <dsp:spPr>
        <a:xfrm rot="5400000">
          <a:off x="3980107" y="-116641"/>
          <a:ext cx="728683" cy="711942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Fokus på spejling i fx andres historier og oplevelser</a:t>
          </a:r>
          <a:endParaRPr lang="da-DK" sz="1800" kern="1200" dirty="0"/>
        </a:p>
      </dsp:txBody>
      <dsp:txXfrm rot="-5400000">
        <a:off x="784736" y="3114301"/>
        <a:ext cx="7083856" cy="657541"/>
      </dsp:txXfrm>
    </dsp:sp>
    <dsp:sp modelId="{9852F2BE-AA0C-4448-9AF3-B1A75B19C341}">
      <dsp:nvSpPr>
        <dsp:cNvPr id="0" name=""/>
        <dsp:cNvSpPr/>
      </dsp:nvSpPr>
      <dsp:spPr>
        <a:xfrm rot="5400000">
          <a:off x="-168157" y="4271908"/>
          <a:ext cx="1121051" cy="784735"/>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smtClean="0"/>
            <a:t>Aktivering af netværk</a:t>
          </a:r>
        </a:p>
      </dsp:txBody>
      <dsp:txXfrm rot="-5400000">
        <a:off x="2" y="4496118"/>
        <a:ext cx="784735" cy="336316"/>
      </dsp:txXfrm>
    </dsp:sp>
    <dsp:sp modelId="{00739E0F-C3EB-44FC-A68E-EA8252893B72}">
      <dsp:nvSpPr>
        <dsp:cNvPr id="0" name=""/>
        <dsp:cNvSpPr/>
      </dsp:nvSpPr>
      <dsp:spPr>
        <a:xfrm rot="5400000">
          <a:off x="3980107" y="908379"/>
          <a:ext cx="728683" cy="7119427"/>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Fokus på at aktivere gavnlige relationer, fx gennem lokalsamfundsinddragelse, aktiv brug af eksisterende netværk mm.</a:t>
          </a:r>
          <a:endParaRPr lang="da-DK" sz="1800" kern="1200" dirty="0"/>
        </a:p>
      </dsp:txBody>
      <dsp:txXfrm rot="-5400000">
        <a:off x="784736" y="4139322"/>
        <a:ext cx="7083856" cy="657541"/>
      </dsp:txXfrm>
    </dsp:sp>
    <dsp:sp modelId="{4EC4D866-1CFB-4A72-898D-E1D7732B9A21}">
      <dsp:nvSpPr>
        <dsp:cNvPr id="0" name=""/>
        <dsp:cNvSpPr/>
      </dsp:nvSpPr>
      <dsp:spPr>
        <a:xfrm rot="5400000">
          <a:off x="-168157" y="5296929"/>
          <a:ext cx="1121051" cy="78473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dirty="0" err="1" smtClean="0"/>
            <a:t>Mestrings</a:t>
          </a:r>
          <a:r>
            <a:rPr lang="da-DK" sz="1000" kern="1200" dirty="0" smtClean="0"/>
            <a:t>- og </a:t>
          </a:r>
          <a:r>
            <a:rPr lang="da-DK" sz="1000" kern="1200" dirty="0" err="1" smtClean="0"/>
            <a:t>handlekom-petencer</a:t>
          </a:r>
          <a:endParaRPr lang="da-DK" sz="1000" kern="1200" dirty="0"/>
        </a:p>
      </dsp:txBody>
      <dsp:txXfrm rot="-5400000">
        <a:off x="2" y="5521139"/>
        <a:ext cx="784735" cy="336316"/>
      </dsp:txXfrm>
    </dsp:sp>
    <dsp:sp modelId="{386716D5-EE0D-4454-8B93-3422812A9596}">
      <dsp:nvSpPr>
        <dsp:cNvPr id="0" name=""/>
        <dsp:cNvSpPr/>
      </dsp:nvSpPr>
      <dsp:spPr>
        <a:xfrm rot="5400000">
          <a:off x="3979916" y="1933591"/>
          <a:ext cx="729066" cy="711942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smtClean="0"/>
            <a:t>Fokus på den voldsudsattes ressourcer, styrker og handlemuligheder</a:t>
          </a:r>
          <a:endParaRPr lang="da-DK" sz="1800" kern="1200" dirty="0"/>
        </a:p>
      </dsp:txBody>
      <dsp:txXfrm rot="-5400000">
        <a:off x="784736" y="5164361"/>
        <a:ext cx="7083837" cy="657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628E3-2DE3-45FF-A7D1-5D3BDBD63BE0}">
      <dsp:nvSpPr>
        <dsp:cNvPr id="0" name=""/>
        <dsp:cNvSpPr/>
      </dsp:nvSpPr>
      <dsp:spPr>
        <a:xfrm>
          <a:off x="0" y="0"/>
          <a:ext cx="7904163" cy="12744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da-DK" sz="2800" b="1" kern="1200" dirty="0" smtClean="0"/>
            <a:t>Viden udvikles i samarbejde med jer - til gavn for </a:t>
          </a:r>
          <a:r>
            <a:rPr lang="da-DK" sz="2800" b="1" i="1" kern="1200" dirty="0" smtClean="0"/>
            <a:t>alle</a:t>
          </a:r>
          <a:r>
            <a:rPr lang="da-DK" sz="2800" b="1" kern="1200" dirty="0" smtClean="0"/>
            <a:t> kommuner</a:t>
          </a:r>
          <a:endParaRPr lang="da-DK" sz="2800" b="1" kern="1200" dirty="0"/>
        </a:p>
      </dsp:txBody>
      <dsp:txXfrm>
        <a:off x="0" y="0"/>
        <a:ext cx="7904163" cy="1274445"/>
      </dsp:txXfrm>
    </dsp:sp>
    <dsp:sp modelId="{91CD228E-D4B1-4ECD-BA28-B20744390207}">
      <dsp:nvSpPr>
        <dsp:cNvPr id="0" name=""/>
        <dsp:cNvSpPr/>
      </dsp:nvSpPr>
      <dsp:spPr>
        <a:xfrm>
          <a:off x="0" y="1274445"/>
          <a:ext cx="1976040" cy="26763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a-DK" sz="2000" b="0" kern="1200" dirty="0" smtClean="0"/>
            <a:t>Virker det?</a:t>
          </a:r>
          <a:endParaRPr lang="da-DK" sz="2000" b="0" kern="1200" dirty="0"/>
        </a:p>
      </dsp:txBody>
      <dsp:txXfrm>
        <a:off x="0" y="1274445"/>
        <a:ext cx="1976040" cy="2676334"/>
      </dsp:txXfrm>
    </dsp:sp>
    <dsp:sp modelId="{ACBBBE4B-F93A-4CDF-A1E2-ABDC891C76AE}">
      <dsp:nvSpPr>
        <dsp:cNvPr id="0" name=""/>
        <dsp:cNvSpPr/>
      </dsp:nvSpPr>
      <dsp:spPr>
        <a:xfrm>
          <a:off x="1976040" y="1274445"/>
          <a:ext cx="1976040" cy="26763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a-DK" sz="2000" b="0" kern="1200" dirty="0" smtClean="0"/>
            <a:t>Hvad koster det?</a:t>
          </a:r>
          <a:endParaRPr lang="da-DK" sz="2000" b="0" kern="1200" dirty="0"/>
        </a:p>
      </dsp:txBody>
      <dsp:txXfrm>
        <a:off x="1976040" y="1274445"/>
        <a:ext cx="1976040" cy="2676334"/>
      </dsp:txXfrm>
    </dsp:sp>
    <dsp:sp modelId="{FA816AA5-4CEE-4795-AA97-D9885B151FC7}">
      <dsp:nvSpPr>
        <dsp:cNvPr id="0" name=""/>
        <dsp:cNvSpPr/>
      </dsp:nvSpPr>
      <dsp:spPr>
        <a:xfrm>
          <a:off x="3952081" y="1274445"/>
          <a:ext cx="1976040" cy="26763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a-DK" sz="2000" b="0" i="0" kern="1200" dirty="0" smtClean="0"/>
            <a:t>Kan det implementeres?</a:t>
          </a:r>
          <a:endParaRPr lang="da-DK" sz="2000" b="0" i="0" kern="1200" dirty="0"/>
        </a:p>
      </dsp:txBody>
      <dsp:txXfrm>
        <a:off x="3952081" y="1274445"/>
        <a:ext cx="1976040" cy="2676334"/>
      </dsp:txXfrm>
    </dsp:sp>
    <dsp:sp modelId="{7519BE85-6E63-4A9D-9D1E-C053890404A4}">
      <dsp:nvSpPr>
        <dsp:cNvPr id="0" name=""/>
        <dsp:cNvSpPr/>
      </dsp:nvSpPr>
      <dsp:spPr>
        <a:xfrm>
          <a:off x="5928122" y="1274445"/>
          <a:ext cx="1976040" cy="267633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da-DK" sz="2000" b="0" kern="1200" dirty="0" smtClean="0"/>
            <a:t>Er indsatsen attraktiv?</a:t>
          </a:r>
          <a:endParaRPr lang="da-DK" sz="2000" b="0" kern="1200" dirty="0"/>
        </a:p>
      </dsp:txBody>
      <dsp:txXfrm>
        <a:off x="5928122" y="1274445"/>
        <a:ext cx="1976040" cy="2676334"/>
      </dsp:txXfrm>
    </dsp:sp>
    <dsp:sp modelId="{849AC437-5F44-4ED2-B675-7115C0DF3118}">
      <dsp:nvSpPr>
        <dsp:cNvPr id="0" name=""/>
        <dsp:cNvSpPr/>
      </dsp:nvSpPr>
      <dsp:spPr>
        <a:xfrm>
          <a:off x="0" y="3950779"/>
          <a:ext cx="7904163" cy="2973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562E44-DBF6-425A-AE7D-15AB5240F93F}" type="datetime2">
              <a:rPr lang="da-DK" smtClean="0"/>
              <a:t>30. juni 2022</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E990-DFED-4AFE-8824-439A6D024E2E}" type="datetime2">
              <a:rPr lang="da-DK" smtClean="0"/>
              <a:t>30. juni 2022</a:t>
            </a:fld>
            <a:endParaRPr lang="da-DK" dirty="0"/>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p:txBody>
      </p:sp>
      <p:sp>
        <p:nvSpPr>
          <p:cNvPr id="4" name="Pladsholder til slidenummer 3"/>
          <p:cNvSpPr>
            <a:spLocks noGrp="1"/>
          </p:cNvSpPr>
          <p:nvPr>
            <p:ph type="sldNum" sz="quarter" idx="10"/>
          </p:nvPr>
        </p:nvSpPr>
        <p:spPr/>
        <p:txBody>
          <a:bodyPr/>
          <a:lstStyle/>
          <a:p>
            <a:fld id="{80913D85-34BC-4FA7-A491-B95498CAAD60}" type="slidenum">
              <a:rPr lang="da-DK" smtClean="0"/>
              <a:t>1</a:t>
            </a:fld>
            <a:endParaRPr lang="da-DK" dirty="0"/>
          </a:p>
        </p:txBody>
      </p:sp>
      <p:sp>
        <p:nvSpPr>
          <p:cNvPr id="5" name="Pladsholder til dato 4"/>
          <p:cNvSpPr>
            <a:spLocks noGrp="1"/>
          </p:cNvSpPr>
          <p:nvPr>
            <p:ph type="dt" idx="11"/>
          </p:nvPr>
        </p:nvSpPr>
        <p:spPr/>
        <p:txBody>
          <a:bodyPr/>
          <a:lstStyle/>
          <a:p>
            <a:fld id="{9EF3E52D-406F-4BD5-A489-CBC36B4A0453}" type="datetime2">
              <a:rPr lang="da-DK" smtClean="0"/>
              <a:t>30. juni 2022</a:t>
            </a:fld>
            <a:endParaRPr lang="da-DK" dirty="0"/>
          </a:p>
        </p:txBody>
      </p:sp>
    </p:spTree>
    <p:extLst>
      <p:ext uri="{BB962C8B-B14F-4D97-AF65-F5344CB8AC3E}">
        <p14:creationId xmlns:p14="http://schemas.microsoft.com/office/powerpoint/2010/main" val="371208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dato 3"/>
          <p:cNvSpPr>
            <a:spLocks noGrp="1"/>
          </p:cNvSpPr>
          <p:nvPr>
            <p:ph type="dt" idx="10"/>
          </p:nvPr>
        </p:nvSpPr>
        <p:spPr/>
        <p:txBody>
          <a:bodyPr/>
          <a:lstStyle/>
          <a:p>
            <a:fld id="{9B15A981-4617-4CCC-A23C-BB5E65ADE4EA}"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326231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F11488C2-B3BF-46C8-8F2C-A8A7A010BDDC}"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403401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A5D45794-029A-4853-B0D6-3DBC0CBCA112}"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284175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1E5774E0-2070-46CA-947A-A3DD960A79C8}"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72888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BDBAF645-5B7D-4915-9FB0-BB86BE18AB03}"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15</a:t>
            </a:fld>
            <a:endParaRPr lang="da-DK" dirty="0"/>
          </a:p>
        </p:txBody>
      </p:sp>
    </p:spTree>
    <p:extLst>
      <p:ext uri="{BB962C8B-B14F-4D97-AF65-F5344CB8AC3E}">
        <p14:creationId xmlns:p14="http://schemas.microsoft.com/office/powerpoint/2010/main" val="223768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ato 3"/>
          <p:cNvSpPr>
            <a:spLocks noGrp="1"/>
          </p:cNvSpPr>
          <p:nvPr>
            <p:ph type="dt" idx="10"/>
          </p:nvPr>
        </p:nvSpPr>
        <p:spPr/>
        <p:txBody>
          <a:bodyPr/>
          <a:lstStyle/>
          <a:p>
            <a:fld id="{D6F50F83-CB91-48B4-8F9C-029B1961520A}"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16</a:t>
            </a:fld>
            <a:endParaRPr lang="da-DK" dirty="0"/>
          </a:p>
        </p:txBody>
      </p:sp>
    </p:spTree>
    <p:extLst>
      <p:ext uri="{BB962C8B-B14F-4D97-AF65-F5344CB8AC3E}">
        <p14:creationId xmlns:p14="http://schemas.microsoft.com/office/powerpoint/2010/main" val="119937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p:txBody>
      </p:sp>
      <p:sp>
        <p:nvSpPr>
          <p:cNvPr id="4" name="Pladsholder til dato 3"/>
          <p:cNvSpPr>
            <a:spLocks noGrp="1"/>
          </p:cNvSpPr>
          <p:nvPr>
            <p:ph type="dt" idx="10"/>
          </p:nvPr>
        </p:nvSpPr>
        <p:spPr/>
        <p:txBody>
          <a:bodyPr/>
          <a:lstStyle/>
          <a:p>
            <a:fld id="{0B0CA484-740C-41DD-84CF-E2D0FF3761F1}"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17</a:t>
            </a:fld>
            <a:endParaRPr lang="da-DK" dirty="0"/>
          </a:p>
        </p:txBody>
      </p:sp>
    </p:spTree>
    <p:extLst>
      <p:ext uri="{BB962C8B-B14F-4D97-AF65-F5344CB8AC3E}">
        <p14:creationId xmlns:p14="http://schemas.microsoft.com/office/powerpoint/2010/main" val="92931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4BC3542B-F89E-A647-90DE-6862107D5E7D}"/>
              </a:ext>
            </a:extLst>
          </p:cNvPr>
          <p:cNvSpPr>
            <a:spLocks noGrp="1"/>
          </p:cNvSpPr>
          <p:nvPr>
            <p:ph type="body" idx="1"/>
          </p:nvPr>
        </p:nvSpPr>
        <p:spPr/>
        <p:txBody>
          <a:bodyPr/>
          <a:lstStyle/>
          <a:p>
            <a:r>
              <a:rPr lang="da-DK" baseline="0" dirty="0" smtClean="0"/>
              <a:t> </a:t>
            </a:r>
          </a:p>
        </p:txBody>
      </p:sp>
    </p:spTree>
    <p:extLst>
      <p:ext uri="{BB962C8B-B14F-4D97-AF65-F5344CB8AC3E}">
        <p14:creationId xmlns:p14="http://schemas.microsoft.com/office/powerpoint/2010/main" val="336073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endParaRPr lang="da-DK" baseline="0" dirty="0" smtClean="0"/>
          </a:p>
          <a:p>
            <a:pPr marL="0" indent="0">
              <a:buFont typeface="Arial" panose="020B0604020202020204" pitchFamily="34" charset="0"/>
              <a:buNone/>
            </a:pPr>
            <a:endParaRPr lang="da-DK" dirty="0" smtClean="0"/>
          </a:p>
          <a:p>
            <a:pPr marL="0" indent="0">
              <a:buFont typeface="Arial" panose="020B0604020202020204" pitchFamily="34" charset="0"/>
              <a:buNone/>
            </a:pPr>
            <a:endParaRPr lang="da-DK" dirty="0" smtClean="0"/>
          </a:p>
          <a:p>
            <a:pPr marL="0" indent="0">
              <a:buFont typeface="Arial" panose="020B0604020202020204" pitchFamily="34" charset="0"/>
              <a:buNone/>
            </a:pPr>
            <a:endParaRPr lang="da-DK" baseline="0" dirty="0" smtClean="0"/>
          </a:p>
          <a:p>
            <a:pPr marL="0" indent="0">
              <a:buFont typeface="Arial" panose="020B0604020202020204" pitchFamily="34" charset="0"/>
              <a:buNone/>
            </a:pPr>
            <a:endParaRPr lang="da-DK" baseline="0" dirty="0" smtClean="0"/>
          </a:p>
          <a:p>
            <a:r>
              <a:rPr lang="da-DK" baseline="0" dirty="0" smtClean="0"/>
              <a:t> </a:t>
            </a:r>
            <a:endParaRPr lang="da-DK" dirty="0"/>
          </a:p>
        </p:txBody>
      </p:sp>
      <p:sp>
        <p:nvSpPr>
          <p:cNvPr id="4" name="Pladsholder til dato 3"/>
          <p:cNvSpPr>
            <a:spLocks noGrp="1"/>
          </p:cNvSpPr>
          <p:nvPr>
            <p:ph type="dt" idx="10"/>
          </p:nvPr>
        </p:nvSpPr>
        <p:spPr/>
        <p:txBody>
          <a:bodyPr/>
          <a:lstStyle/>
          <a:p>
            <a:fld id="{3D8A20D3-1D49-41F5-B35F-5B65792ABAAE}"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19</a:t>
            </a:fld>
            <a:endParaRPr lang="da-DK" dirty="0"/>
          </a:p>
        </p:txBody>
      </p:sp>
    </p:spTree>
    <p:extLst>
      <p:ext uri="{BB962C8B-B14F-4D97-AF65-F5344CB8AC3E}">
        <p14:creationId xmlns:p14="http://schemas.microsoft.com/office/powerpoint/2010/main" val="1314201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i="1" dirty="0"/>
          </a:p>
        </p:txBody>
      </p:sp>
      <p:sp>
        <p:nvSpPr>
          <p:cNvPr id="4" name="Pladsholder til dato 3"/>
          <p:cNvSpPr>
            <a:spLocks noGrp="1"/>
          </p:cNvSpPr>
          <p:nvPr>
            <p:ph type="dt" idx="10"/>
          </p:nvPr>
        </p:nvSpPr>
        <p:spPr/>
        <p:txBody>
          <a:bodyPr/>
          <a:lstStyle/>
          <a:p>
            <a:fld id="{4C22F0AA-F6AD-427B-B026-5551F713049F}" type="datetime2">
              <a:rPr lang="da-DK" smtClean="0"/>
              <a:t>30. juni 2022</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20</a:t>
            </a:fld>
            <a:endParaRPr lang="da-DK" dirty="0"/>
          </a:p>
        </p:txBody>
      </p:sp>
    </p:spTree>
    <p:extLst>
      <p:ext uri="{BB962C8B-B14F-4D97-AF65-F5344CB8AC3E}">
        <p14:creationId xmlns:p14="http://schemas.microsoft.com/office/powerpoint/2010/main" val="44232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baseline="0" dirty="0" smtClean="0"/>
          </a:p>
        </p:txBody>
      </p:sp>
      <p:sp>
        <p:nvSpPr>
          <p:cNvPr id="4" name="Pladsholder til dato 3"/>
          <p:cNvSpPr>
            <a:spLocks noGrp="1"/>
          </p:cNvSpPr>
          <p:nvPr>
            <p:ph type="dt" idx="10"/>
          </p:nvPr>
        </p:nvSpPr>
        <p:spPr/>
        <p:txBody>
          <a:bodyPr/>
          <a:lstStyle/>
          <a:p>
            <a:fld id="{02A27A28-8087-4A2F-9692-D7211E17840D}"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292710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ato 3"/>
          <p:cNvSpPr>
            <a:spLocks noGrp="1"/>
          </p:cNvSpPr>
          <p:nvPr>
            <p:ph type="dt" idx="10"/>
          </p:nvPr>
        </p:nvSpPr>
        <p:spPr/>
        <p:txBody>
          <a:bodyPr/>
          <a:lstStyle/>
          <a:p>
            <a:fld id="{D96071D0-E491-4550-98DA-8BB197FCFD62}"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21</a:t>
            </a:fld>
            <a:endParaRPr lang="da-DK" dirty="0"/>
          </a:p>
        </p:txBody>
      </p:sp>
    </p:spTree>
    <p:extLst>
      <p:ext uri="{BB962C8B-B14F-4D97-AF65-F5344CB8AC3E}">
        <p14:creationId xmlns:p14="http://schemas.microsoft.com/office/powerpoint/2010/main" val="426836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22</a:t>
            </a:fld>
            <a:endParaRPr lang="da-DK" dirty="0"/>
          </a:p>
        </p:txBody>
      </p:sp>
      <p:sp>
        <p:nvSpPr>
          <p:cNvPr id="5" name="Pladsholder til dato 4"/>
          <p:cNvSpPr>
            <a:spLocks noGrp="1"/>
          </p:cNvSpPr>
          <p:nvPr>
            <p:ph type="dt" idx="11"/>
          </p:nvPr>
        </p:nvSpPr>
        <p:spPr/>
        <p:txBody>
          <a:bodyPr/>
          <a:lstStyle/>
          <a:p>
            <a:fld id="{63341B82-4D59-4C6B-8C14-CFA13E451412}" type="datetime2">
              <a:rPr lang="da-DK" smtClean="0"/>
              <a:t>30. juni 2022</a:t>
            </a:fld>
            <a:endParaRPr lang="da-DK" dirty="0"/>
          </a:p>
        </p:txBody>
      </p:sp>
    </p:spTree>
    <p:extLst>
      <p:ext uri="{BB962C8B-B14F-4D97-AF65-F5344CB8AC3E}">
        <p14:creationId xmlns:p14="http://schemas.microsoft.com/office/powerpoint/2010/main" val="15072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23</a:t>
            </a:fld>
            <a:endParaRPr lang="da-DK" dirty="0"/>
          </a:p>
        </p:txBody>
      </p:sp>
      <p:sp>
        <p:nvSpPr>
          <p:cNvPr id="5" name="Pladsholder til dato 4"/>
          <p:cNvSpPr>
            <a:spLocks noGrp="1"/>
          </p:cNvSpPr>
          <p:nvPr>
            <p:ph type="dt" idx="11"/>
          </p:nvPr>
        </p:nvSpPr>
        <p:spPr/>
        <p:txBody>
          <a:bodyPr/>
          <a:lstStyle/>
          <a:p>
            <a:fld id="{19E338C3-B31D-4B5A-BB2C-84D76C8627BC}" type="datetime2">
              <a:rPr lang="da-DK" smtClean="0"/>
              <a:t>30. juni 2022</a:t>
            </a:fld>
            <a:endParaRPr lang="da-DK" dirty="0"/>
          </a:p>
        </p:txBody>
      </p:sp>
    </p:spTree>
    <p:extLst>
      <p:ext uri="{BB962C8B-B14F-4D97-AF65-F5344CB8AC3E}">
        <p14:creationId xmlns:p14="http://schemas.microsoft.com/office/powerpoint/2010/main" val="3427911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F85F2DB8-29F3-4548-9D86-003F1C401AAC}"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24</a:t>
            </a:fld>
            <a:endParaRPr lang="da-DK" dirty="0"/>
          </a:p>
        </p:txBody>
      </p:sp>
    </p:spTree>
    <p:extLst>
      <p:ext uri="{BB962C8B-B14F-4D97-AF65-F5344CB8AC3E}">
        <p14:creationId xmlns:p14="http://schemas.microsoft.com/office/powerpoint/2010/main" val="280244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30685141-E5A4-4E95-8A09-972A9C22EC56}"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25</a:t>
            </a:fld>
            <a:endParaRPr lang="da-DK" dirty="0"/>
          </a:p>
        </p:txBody>
      </p:sp>
    </p:spTree>
    <p:extLst>
      <p:ext uri="{BB962C8B-B14F-4D97-AF65-F5344CB8AC3E}">
        <p14:creationId xmlns:p14="http://schemas.microsoft.com/office/powerpoint/2010/main" val="273952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724F87FF-16A4-42A5-A288-FF1285BDFA5A}"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27</a:t>
            </a:fld>
            <a:endParaRPr lang="da-DK" dirty="0"/>
          </a:p>
        </p:txBody>
      </p:sp>
    </p:spTree>
    <p:extLst>
      <p:ext uri="{BB962C8B-B14F-4D97-AF65-F5344CB8AC3E}">
        <p14:creationId xmlns:p14="http://schemas.microsoft.com/office/powerpoint/2010/main" val="876260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BD85FA1C-915A-4548-8A41-7953D58844DF}"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28</a:t>
            </a:fld>
            <a:endParaRPr lang="da-DK" dirty="0"/>
          </a:p>
        </p:txBody>
      </p:sp>
    </p:spTree>
    <p:extLst>
      <p:ext uri="{BB962C8B-B14F-4D97-AF65-F5344CB8AC3E}">
        <p14:creationId xmlns:p14="http://schemas.microsoft.com/office/powerpoint/2010/main" val="1682856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dato 3"/>
          <p:cNvSpPr>
            <a:spLocks noGrp="1"/>
          </p:cNvSpPr>
          <p:nvPr>
            <p:ph type="dt" idx="10"/>
          </p:nvPr>
        </p:nvSpPr>
        <p:spPr/>
        <p:txBody>
          <a:bodyPr/>
          <a:lstStyle/>
          <a:p>
            <a:fld id="{3E71EDDA-43EC-4CB7-B0A1-56E02EFD6C69}"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29</a:t>
            </a:fld>
            <a:endParaRPr lang="da-DK" dirty="0"/>
          </a:p>
        </p:txBody>
      </p:sp>
    </p:spTree>
    <p:extLst>
      <p:ext uri="{BB962C8B-B14F-4D97-AF65-F5344CB8AC3E}">
        <p14:creationId xmlns:p14="http://schemas.microsoft.com/office/powerpoint/2010/main" val="293245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3257BC0-1011-49B5-9C91-4A169D65BCF4}"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30</a:t>
            </a:fld>
            <a:endParaRPr lang="da-DK" dirty="0"/>
          </a:p>
        </p:txBody>
      </p:sp>
    </p:spTree>
    <p:extLst>
      <p:ext uri="{BB962C8B-B14F-4D97-AF65-F5344CB8AC3E}">
        <p14:creationId xmlns:p14="http://schemas.microsoft.com/office/powerpoint/2010/main" val="2504829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2C11E4DC-B2B1-43C3-AD72-A97CA5B48F84}"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31</a:t>
            </a:fld>
            <a:endParaRPr lang="da-DK" dirty="0"/>
          </a:p>
        </p:txBody>
      </p:sp>
    </p:spTree>
    <p:extLst>
      <p:ext uri="{BB962C8B-B14F-4D97-AF65-F5344CB8AC3E}">
        <p14:creationId xmlns:p14="http://schemas.microsoft.com/office/powerpoint/2010/main" val="323193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i="0" dirty="0" smtClean="0"/>
          </a:p>
        </p:txBody>
      </p:sp>
      <p:sp>
        <p:nvSpPr>
          <p:cNvPr id="4" name="Pladsholder til dato 3"/>
          <p:cNvSpPr>
            <a:spLocks noGrp="1"/>
          </p:cNvSpPr>
          <p:nvPr>
            <p:ph type="dt" idx="10"/>
          </p:nvPr>
        </p:nvSpPr>
        <p:spPr/>
        <p:txBody>
          <a:bodyPr/>
          <a:lstStyle/>
          <a:p>
            <a:fld id="{62F40757-4476-430C-BA30-9BCBA2EB3560}"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1000816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59EB06E3-B4E5-46C5-B427-B28E8DC0A93E}"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32</a:t>
            </a:fld>
            <a:endParaRPr lang="da-DK" dirty="0"/>
          </a:p>
        </p:txBody>
      </p:sp>
    </p:spTree>
    <p:extLst>
      <p:ext uri="{BB962C8B-B14F-4D97-AF65-F5344CB8AC3E}">
        <p14:creationId xmlns:p14="http://schemas.microsoft.com/office/powerpoint/2010/main" val="247551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666E6019-DDBF-4701-8485-6C402F729E37}"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307976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E395A225-4998-40AD-99A5-E0D02EF3EEB3}"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69857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	</a:t>
            </a:r>
          </a:p>
          <a:p>
            <a:endParaRPr lang="da-DK" dirty="0"/>
          </a:p>
        </p:txBody>
      </p:sp>
      <p:sp>
        <p:nvSpPr>
          <p:cNvPr id="4" name="Pladsholder til dato 3"/>
          <p:cNvSpPr>
            <a:spLocks noGrp="1"/>
          </p:cNvSpPr>
          <p:nvPr>
            <p:ph type="dt" idx="10"/>
          </p:nvPr>
        </p:nvSpPr>
        <p:spPr/>
        <p:txBody>
          <a:bodyPr/>
          <a:lstStyle/>
          <a:p>
            <a:fld id="{1710CDD2-7D84-4917-908E-F6DB45461008}"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37769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DEE20466-1C35-4AD9-94D4-AC68719AAFB5}"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177491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87C921A5-7292-4DD1-8D59-22C78EFF8670}"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223465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B7CAC664-1319-4260-91FC-F38D4BCFD2FF}" type="datetime2">
              <a:rPr lang="da-DK" smtClean="0"/>
              <a:t>30. juni 2022</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1780045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smtClean="0"/>
              <a:t>Klik for at redigere i master</a:t>
            </a:r>
            <a:endParaRPr lang="da-DK" noProof="0"/>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noProof="0" smtClean="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2986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69843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23948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56427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137574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77294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4000099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53575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14090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21094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illede 14">
    <p:spTree>
      <p:nvGrpSpPr>
        <p:cNvPr id="1" name=""/>
        <p:cNvGrpSpPr/>
        <p:nvPr/>
      </p:nvGrpSpPr>
      <p:grpSpPr>
        <a:xfrm>
          <a:off x="0" y="0"/>
          <a:ext cx="0" cy="0"/>
          <a:chOff x="0" y="0"/>
          <a:chExt cx="0" cy="0"/>
        </a:xfrm>
      </p:grpSpPr>
      <p:pic>
        <p:nvPicPr>
          <p:cNvPr id="3" name="Billede 2" descr="Folk der snakker samm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066768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41548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92805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06274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784172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illede 14">
    <p:spTree>
      <p:nvGrpSpPr>
        <p:cNvPr id="1" name=""/>
        <p:cNvGrpSpPr/>
        <p:nvPr/>
      </p:nvGrpSpPr>
      <p:grpSpPr>
        <a:xfrm>
          <a:off x="0" y="0"/>
          <a:ext cx="0" cy="0"/>
          <a:chOff x="0" y="0"/>
          <a:chExt cx="0" cy="0"/>
        </a:xfrm>
      </p:grpSpPr>
      <p:pic>
        <p:nvPicPr>
          <p:cNvPr id="3" name="Billede 2" descr="Ældre kvinde i h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0743442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439702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rgbClr val="C6C7C9"/>
                </a:solidFill>
              </a:defRPr>
            </a:lvl1pPr>
          </a:lstStyle>
          <a:p>
            <a:pPr lvl="0"/>
            <a:r>
              <a:rPr lang="da-DK" smtClean="0"/>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4237696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335271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llede 8">
    <p:spTree>
      <p:nvGrpSpPr>
        <p:cNvPr id="1" name=""/>
        <p:cNvGrpSpPr/>
        <p:nvPr/>
      </p:nvGrpSpPr>
      <p:grpSpPr>
        <a:xfrm>
          <a:off x="0" y="0"/>
          <a:ext cx="0" cy="0"/>
          <a:chOff x="0" y="0"/>
          <a:chExt cx="0" cy="0"/>
        </a:xfrm>
      </p:grpSpPr>
      <p:pic>
        <p:nvPicPr>
          <p:cNvPr id="3" name="Billede 2" descr="Kvinder der snakker samm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948835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illede 8">
    <p:spTree>
      <p:nvGrpSpPr>
        <p:cNvPr id="1" name=""/>
        <p:cNvGrpSpPr/>
        <p:nvPr/>
      </p:nvGrpSpPr>
      <p:grpSpPr>
        <a:xfrm>
          <a:off x="0" y="0"/>
          <a:ext cx="0" cy="0"/>
          <a:chOff x="0" y="0"/>
          <a:chExt cx="0" cy="0"/>
        </a:xfrm>
      </p:grpSpPr>
      <p:pic>
        <p:nvPicPr>
          <p:cNvPr id="3" name="Billede 2" descr="Folk der gå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15" y="762"/>
            <a:ext cx="9141968" cy="6856476"/>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effectLst/>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4">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5">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231430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illede 8">
    <p:spTree>
      <p:nvGrpSpPr>
        <p:cNvPr id="1" name=""/>
        <p:cNvGrpSpPr/>
        <p:nvPr/>
      </p:nvGrpSpPr>
      <p:grpSpPr>
        <a:xfrm>
          <a:off x="0" y="0"/>
          <a:ext cx="0" cy="0"/>
          <a:chOff x="0" y="0"/>
          <a:chExt cx="0" cy="0"/>
        </a:xfrm>
      </p:grpSpPr>
      <p:pic>
        <p:nvPicPr>
          <p:cNvPr id="3" name="Billede 2" descr="Folk på gade set ovenfra"/>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effectLst/>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9555370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488347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426000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p:spPr>
        <p:txBody>
          <a:bodyPr/>
          <a:lstStyle/>
          <a:p>
            <a:r>
              <a:rPr lang="da-DK" smtClean="0"/>
              <a:t>13. juni 2022</a:t>
            </a:r>
            <a:endParaRPr lang="da-DK" dirty="0"/>
          </a:p>
        </p:txBody>
      </p:sp>
      <p:sp>
        <p:nvSpPr>
          <p:cNvPr id="12" name="Pladsholder til sidefod 11"/>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13" name="Pladsholder til slidenummer 12"/>
          <p:cNvSpPr>
            <a:spLocks noGrp="1"/>
          </p:cNvSpPr>
          <p:nvPr>
            <p:ph type="sldNum" sz="quarter" idx="12"/>
          </p:nvPr>
        </p:nvSpPr>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dato 13"/>
          <p:cNvSpPr>
            <a:spLocks noGrp="1"/>
          </p:cNvSpPr>
          <p:nvPr>
            <p:ph type="dt" sz="half" idx="14"/>
          </p:nvPr>
        </p:nvSpPr>
        <p:spPr/>
        <p:txBody>
          <a:bodyPr/>
          <a:lstStyle/>
          <a:p>
            <a:r>
              <a:rPr lang="da-DK" smtClean="0"/>
              <a:t>13. juni 2022</a:t>
            </a:r>
            <a:endParaRPr lang="da-DK" dirty="0"/>
          </a:p>
        </p:txBody>
      </p:sp>
      <p:sp>
        <p:nvSpPr>
          <p:cNvPr id="15" name="Pladsholder til sidefod 14"/>
          <p:cNvSpPr>
            <a:spLocks noGrp="1"/>
          </p:cNvSpPr>
          <p:nvPr>
            <p:ph type="ftr" sz="quarter" idx="15"/>
          </p:nvPr>
        </p:nvSpPr>
        <p:spPr/>
        <p:txBody>
          <a:bodyPr/>
          <a:lstStyle/>
          <a:p>
            <a:r>
              <a:rPr lang="da-DK" smtClean="0"/>
              <a:t>Ansøgningspulje til modning af model til styrkelse af den kommunale indsats til voldsudsatte</a:t>
            </a:r>
            <a:endParaRPr lang="da-DK" dirty="0"/>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60678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smtClean="0"/>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smtClean="0"/>
              <a:t>Klik på ikonet for at tilføje et billede</a:t>
            </a:r>
            <a:endParaRPr lang="da-DK" dirty="0"/>
          </a:p>
        </p:txBody>
      </p:sp>
      <p:sp>
        <p:nvSpPr>
          <p:cNvPr id="7" name="Pladsholder til dato 6"/>
          <p:cNvSpPr>
            <a:spLocks noGrp="1"/>
          </p:cNvSpPr>
          <p:nvPr>
            <p:ph type="dt" sz="half" idx="16"/>
          </p:nvPr>
        </p:nvSpPr>
        <p:spPr/>
        <p:txBody>
          <a:bodyPr/>
          <a:lstStyle/>
          <a:p>
            <a:r>
              <a:rPr lang="da-DK" smtClean="0"/>
              <a:t>13. juni 2022</a:t>
            </a:r>
            <a:endParaRPr lang="da-DK" dirty="0"/>
          </a:p>
        </p:txBody>
      </p:sp>
      <p:sp>
        <p:nvSpPr>
          <p:cNvPr id="12" name="Pladsholder til sidefod 11"/>
          <p:cNvSpPr>
            <a:spLocks noGrp="1"/>
          </p:cNvSpPr>
          <p:nvPr>
            <p:ph type="ftr" sz="quarter" idx="17"/>
          </p:nvPr>
        </p:nvSpPr>
        <p:spPr/>
        <p:txBody>
          <a:bodyPr/>
          <a:lstStyle/>
          <a:p>
            <a:r>
              <a:rPr lang="da-DK" smtClean="0"/>
              <a:t>Ansøgningspulje til modning af model til styrkelse af den kommunale indsats til voldsudsatte</a:t>
            </a:r>
            <a:endParaRPr lang="da-DK" dirty="0"/>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521048548"/>
      </p:ext>
    </p:extLst>
  </p:cSld>
  <p:clrMapOvr>
    <a:masterClrMapping/>
  </p:clrMapOvr>
  <p:extLst mod="1">
    <p:ext uri="{DCECCB84-F9BA-43D5-87BE-67443E8EF086}">
      <p15:sldGuideLst xmlns:p15="http://schemas.microsoft.com/office/powerpoint/2012/main">
        <p15:guide id="10" orient="horz" pos="2160" userDrawn="1">
          <p15:clr>
            <a:srgbClr val="FBAE40"/>
          </p15:clr>
        </p15:guide>
        <p15:guide id="1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4"/>
          </p:nvPr>
        </p:nvSpPr>
        <p:spPr/>
        <p:txBody>
          <a:bodyPr/>
          <a:lstStyle/>
          <a:p>
            <a:r>
              <a:rPr lang="da-DK" smtClean="0"/>
              <a:t>13. juni 2022</a:t>
            </a:r>
            <a:endParaRPr lang="da-DK" dirty="0"/>
          </a:p>
        </p:txBody>
      </p:sp>
      <p:sp>
        <p:nvSpPr>
          <p:cNvPr id="6" name="Pladsholder til sidefod 5"/>
          <p:cNvSpPr>
            <a:spLocks noGrp="1"/>
          </p:cNvSpPr>
          <p:nvPr>
            <p:ph type="ftr" sz="quarter" idx="15"/>
          </p:nvPr>
        </p:nvSpPr>
        <p:spPr/>
        <p:txBody>
          <a:bodyPr/>
          <a:lstStyle/>
          <a:p>
            <a:r>
              <a:rPr lang="da-DK" smtClean="0"/>
              <a:t>Ansøgningspulje til modning af model til styrkelse af den kommunale indsats til voldsudsatte</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4"/>
          </p:nvPr>
        </p:nvSpPr>
        <p:spPr/>
        <p:txBody>
          <a:bodyPr/>
          <a:lstStyle/>
          <a:p>
            <a:r>
              <a:rPr lang="da-DK" smtClean="0"/>
              <a:t>13. juni 2022</a:t>
            </a:r>
            <a:endParaRPr lang="da-DK" dirty="0"/>
          </a:p>
        </p:txBody>
      </p:sp>
      <p:sp>
        <p:nvSpPr>
          <p:cNvPr id="6" name="Pladsholder til sidefod 5"/>
          <p:cNvSpPr>
            <a:spLocks noGrp="1"/>
          </p:cNvSpPr>
          <p:nvPr>
            <p:ph type="ftr" sz="quarter" idx="15"/>
          </p:nvPr>
        </p:nvSpPr>
        <p:spPr/>
        <p:txBody>
          <a:bodyPr/>
          <a:lstStyle/>
          <a:p>
            <a:r>
              <a:rPr lang="da-DK" smtClean="0"/>
              <a:t>Ansøgningspulje til modning af model til styrkelse af den kommunale indsats til voldsudsatte</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smtClean="0"/>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smtClean="0"/>
              <a:t>Klik for at redigere i master</a:t>
            </a:r>
            <a:endParaRPr lang="da-DK" dirty="0"/>
          </a:p>
        </p:txBody>
      </p:sp>
    </p:spTree>
    <p:extLst>
      <p:ext uri="{BB962C8B-B14F-4D97-AF65-F5344CB8AC3E}">
        <p14:creationId xmlns:p14="http://schemas.microsoft.com/office/powerpoint/2010/main" val="121991266"/>
      </p:ext>
    </p:extLst>
  </p:cSld>
  <p:clrMapOvr>
    <a:masterClrMapping/>
  </p:clrMapOvr>
  <p:extLst mod="1">
    <p:ext uri="{DCECCB84-F9BA-43D5-87BE-67443E8EF086}">
      <p15:sldGuideLst xmlns:p15="http://schemas.microsoft.com/office/powerpoint/2012/main">
        <p15:guide id="1" pos="2653"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6" name="Pladsholder til dato 5"/>
          <p:cNvSpPr>
            <a:spLocks noGrp="1"/>
          </p:cNvSpPr>
          <p:nvPr>
            <p:ph type="dt" sz="half" idx="15"/>
          </p:nvPr>
        </p:nvSpPr>
        <p:spPr/>
        <p:txBody>
          <a:bodyPr/>
          <a:lstStyle/>
          <a:p>
            <a:r>
              <a:rPr lang="da-DK" smtClean="0"/>
              <a:t>13. juni 2022</a:t>
            </a:r>
            <a:endParaRPr lang="en-GB" dirty="0"/>
          </a:p>
        </p:txBody>
      </p:sp>
      <p:sp>
        <p:nvSpPr>
          <p:cNvPr id="7" name="Pladsholder til sidefod 6"/>
          <p:cNvSpPr>
            <a:spLocks noGrp="1"/>
          </p:cNvSpPr>
          <p:nvPr>
            <p:ph type="ftr" sz="quarter" idx="16"/>
          </p:nvPr>
        </p:nvSpPr>
        <p:spPr/>
        <p:txBody>
          <a:bodyPr/>
          <a:lstStyle/>
          <a:p>
            <a:r>
              <a:rPr lang="da-DK" smtClean="0"/>
              <a:t>Ansøgningspulje til modning af model til styrkelse af den kommunale indsats til voldsudsatte</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977547794"/>
      </p:ext>
    </p:extLst>
  </p:cSld>
  <p:clrMapOvr>
    <a:masterClrMapping/>
  </p:clrMapOvr>
  <p:extLst mod="1">
    <p:ext uri="{DCECCB84-F9BA-43D5-87BE-67443E8EF086}">
      <p15:sldGuideLst xmlns:p15="http://schemas.microsoft.com/office/powerpoint/2012/main">
        <p15:guide id="1" orient="horz" pos="211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6" name="Pladsholder til dato 5"/>
          <p:cNvSpPr>
            <a:spLocks noGrp="1"/>
          </p:cNvSpPr>
          <p:nvPr>
            <p:ph type="dt" sz="half" idx="15"/>
          </p:nvPr>
        </p:nvSpPr>
        <p:spPr/>
        <p:txBody>
          <a:bodyPr/>
          <a:lstStyle/>
          <a:p>
            <a:r>
              <a:rPr lang="da-DK" smtClean="0"/>
              <a:t>13. juni 2022</a:t>
            </a:r>
            <a:endParaRPr lang="en-GB" dirty="0"/>
          </a:p>
        </p:txBody>
      </p:sp>
      <p:sp>
        <p:nvSpPr>
          <p:cNvPr id="7" name="Pladsholder til sidefod 6"/>
          <p:cNvSpPr>
            <a:spLocks noGrp="1"/>
          </p:cNvSpPr>
          <p:nvPr>
            <p:ph type="ftr" sz="quarter" idx="16"/>
          </p:nvPr>
        </p:nvSpPr>
        <p:spPr/>
        <p:txBody>
          <a:bodyPr/>
          <a:lstStyle/>
          <a:p>
            <a:r>
              <a:rPr lang="da-DK" smtClean="0"/>
              <a:t>Ansøgningspulje til modning af model til styrkelse af den kommunale indsats til voldsudsatte</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888934250"/>
      </p:ext>
    </p:extLst>
  </p:cSld>
  <p:clrMapOvr>
    <a:masterClrMapping/>
  </p:clrMapOvr>
  <p:extLst mod="1">
    <p:ext uri="{DCECCB84-F9BA-43D5-87BE-67443E8EF086}">
      <p15:sldGuideLst xmlns:p15="http://schemas.microsoft.com/office/powerpoint/2012/main">
        <p15:guide id="1" orient="horz" pos="21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285220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dirty="0"/>
          </a:p>
        </p:txBody>
      </p:sp>
      <p:sp>
        <p:nvSpPr>
          <p:cNvPr id="10" name="Pladsholder til dato 9"/>
          <p:cNvSpPr>
            <a:spLocks noGrp="1"/>
          </p:cNvSpPr>
          <p:nvPr>
            <p:ph type="dt" sz="half" idx="10"/>
          </p:nvPr>
        </p:nvSpPr>
        <p:spPr/>
        <p:txBody>
          <a:bodyPr/>
          <a:lstStyle/>
          <a:p>
            <a:r>
              <a:rPr lang="da-DK" smtClean="0"/>
              <a:t>13. juni 2022</a:t>
            </a:r>
            <a:endParaRPr lang="en-GB" dirty="0"/>
          </a:p>
        </p:txBody>
      </p:sp>
      <p:sp>
        <p:nvSpPr>
          <p:cNvPr id="11" name="Pladsholder til sidefod 10"/>
          <p:cNvSpPr>
            <a:spLocks noGrp="1"/>
          </p:cNvSpPr>
          <p:nvPr>
            <p:ph type="ftr" sz="quarter" idx="11"/>
          </p:nvPr>
        </p:nvSpPr>
        <p:spPr/>
        <p:txBody>
          <a:bodyPr/>
          <a:lstStyle/>
          <a:p>
            <a:r>
              <a:rPr lang="da-DK" smtClean="0"/>
              <a:t>Ansøgningspulje til modning af model til styrkelse af den kommunale indsats til voldsudsatte</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5667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144333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r>
              <a:rPr lang="da-DK" smtClean="0"/>
              <a:t>13. juni 2022</a:t>
            </a:r>
            <a:endParaRPr lang="en-GB" dirty="0"/>
          </a:p>
        </p:txBody>
      </p:sp>
      <p:sp>
        <p:nvSpPr>
          <p:cNvPr id="12" name="Pladsholder til sidefod 11"/>
          <p:cNvSpPr>
            <a:spLocks noGrp="1"/>
          </p:cNvSpPr>
          <p:nvPr>
            <p:ph type="ftr" sz="quarter" idx="11"/>
          </p:nvPr>
        </p:nvSpPr>
        <p:spPr/>
        <p:txBody>
          <a:bodyPr/>
          <a:lstStyle/>
          <a:p>
            <a:r>
              <a:rPr lang="da-DK" smtClean="0"/>
              <a:t>Ansøgningspulje til modning af model til styrkelse af den kommunale indsats til voldsudsatte</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749417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85951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7603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8313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8199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1662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extLst>
                <a:ext uri="{28A0092B-C50C-407E-A947-70E740481C1C}">
                  <a14:useLocalDpi xmlns:a14="http://schemas.microsoft.com/office/drawing/2010/main" val="0"/>
                </a:ext>
              </a:extLst>
            </a:blip>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62926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r>
              <a:rPr lang="da-DK" smtClean="0"/>
              <a:t>13. juni 2022</a:t>
            </a:r>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8" r:id="rId3"/>
    <p:sldLayoutId id="2147483772" r:id="rId4"/>
    <p:sldLayoutId id="2147483761" r:id="rId5"/>
    <p:sldLayoutId id="2147483789" r:id="rId6"/>
    <p:sldLayoutId id="2147483769" r:id="rId7"/>
    <p:sldLayoutId id="2147483770" r:id="rId8"/>
    <p:sldLayoutId id="2147483776" r:id="rId9"/>
    <p:sldLayoutId id="2147483779" r:id="rId10"/>
    <p:sldLayoutId id="2147483765" r:id="rId11"/>
    <p:sldLayoutId id="2147483793" r:id="rId12"/>
    <p:sldLayoutId id="2147483773" r:id="rId13"/>
    <p:sldLayoutId id="2147483778" r:id="rId14"/>
    <p:sldLayoutId id="2147483763" r:id="rId15"/>
    <p:sldLayoutId id="2147483791" r:id="rId16"/>
    <p:sldLayoutId id="2147483768" r:id="rId17"/>
    <p:sldLayoutId id="2147483780" r:id="rId18"/>
    <p:sldLayoutId id="2147483803" r:id="rId19"/>
    <p:sldLayoutId id="2147483764" r:id="rId20"/>
    <p:sldLayoutId id="2147483792" r:id="rId21"/>
    <p:sldLayoutId id="2147483771" r:id="rId22"/>
    <p:sldLayoutId id="2147483804" r:id="rId23"/>
    <p:sldLayoutId id="2147483777" r:id="rId24"/>
    <p:sldLayoutId id="2147483762" r:id="rId25"/>
    <p:sldLayoutId id="2147483790" r:id="rId26"/>
    <p:sldLayoutId id="2147483797" r:id="rId27"/>
    <p:sldLayoutId id="2147483802" r:id="rId28"/>
    <p:sldLayoutId id="2147483805" r:id="rId29"/>
    <p:sldLayoutId id="2147483766" r:id="rId30"/>
    <p:sldLayoutId id="2147483781" r:id="rId31"/>
    <p:sldLayoutId id="2147483782" r:id="rId32"/>
    <p:sldLayoutId id="2147483783" r:id="rId33"/>
    <p:sldLayoutId id="2147483784" r:id="rId34"/>
    <p:sldLayoutId id="2147483785" r:id="rId35"/>
    <p:sldLayoutId id="2147483786" r:id="rId36"/>
    <p:sldLayoutId id="2147483787" r:id="rId37"/>
    <p:sldLayoutId id="2147483794" r:id="rId38"/>
    <p:sldLayoutId id="2147483795" r:id="rId39"/>
    <p:sldLayoutId id="2147483796" r:id="rId40"/>
    <p:sldLayoutId id="2147483767" r:id="rId41"/>
  </p:sldLayoutIdLst>
  <p:hf hdr="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6" userDrawn="1">
          <p15:clr>
            <a:srgbClr val="F26B43"/>
          </p15:clr>
        </p15:guide>
        <p15:guide id="13" pos="385" userDrawn="1">
          <p15:clr>
            <a:srgbClr val="F26B43"/>
          </p15:clr>
        </p15:guide>
        <p15:guide id="14" pos="5375" userDrawn="1">
          <p15:clr>
            <a:srgbClr val="F26B43"/>
          </p15:clr>
        </p15:guide>
        <p15:guide id="1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mailto:chos@socialstyrelsen.dk" TargetMode="External"/><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a-DK" sz="3200" dirty="0"/>
              <a:t>Velkommen </a:t>
            </a:r>
            <a:r>
              <a:rPr lang="da-DK" sz="3200" dirty="0" smtClean="0"/>
              <a:t>til informationsmøde om: </a:t>
            </a:r>
            <a:br>
              <a:rPr lang="da-DK" sz="3200" dirty="0" smtClean="0"/>
            </a:br>
            <a:r>
              <a:rPr lang="da-DK" sz="3200" dirty="0"/>
              <a:t/>
            </a:r>
            <a:br>
              <a:rPr lang="da-DK" sz="3200" dirty="0"/>
            </a:br>
            <a:r>
              <a:rPr lang="da-DK" sz="3200" dirty="0" smtClean="0"/>
              <a:t>Ansøgningspulje til Styrkelse af den kommunale indsats til voldsudsatte. </a:t>
            </a:r>
            <a:br>
              <a:rPr lang="da-DK" sz="3200" dirty="0" smtClean="0"/>
            </a:br>
            <a:r>
              <a:rPr lang="da-DK" sz="3200" dirty="0"/>
              <a:t/>
            </a:r>
            <a:br>
              <a:rPr lang="da-DK" sz="3200" dirty="0"/>
            </a:br>
            <a:r>
              <a:rPr lang="da-DK" sz="2400" dirty="0" smtClean="0"/>
              <a:t>Husk </a:t>
            </a:r>
            <a:r>
              <a:rPr lang="da-DK" sz="2400" dirty="0"/>
              <a:t>at slukke mikrofonen og tænde </a:t>
            </a:r>
            <a:r>
              <a:rPr lang="da-DK" sz="2400" dirty="0" smtClean="0"/>
              <a:t>kameraet.</a:t>
            </a:r>
            <a:br>
              <a:rPr lang="da-DK" sz="2400" dirty="0" smtClean="0"/>
            </a:br>
            <a:r>
              <a:rPr lang="da-DK" sz="2400" dirty="0" smtClean="0"/>
              <a:t/>
            </a:r>
            <a:br>
              <a:rPr lang="da-DK" sz="2400" dirty="0" smtClean="0"/>
            </a:br>
            <a:r>
              <a:rPr lang="da-DK" sz="2400" dirty="0" smtClean="0"/>
              <a:t>Vi starter kl. 12.35</a:t>
            </a:r>
            <a:endParaRPr lang="da-DK" sz="1800" dirty="0"/>
          </a:p>
        </p:txBody>
      </p:sp>
      <p:sp>
        <p:nvSpPr>
          <p:cNvPr id="8" name="Pladsholder til tekst 7" descr="Socialstyrelsen Logo" title="Socialstyrelsen Logo"/>
          <p:cNvSpPr>
            <a:spLocks noGrp="1"/>
          </p:cNvSpPr>
          <p:nvPr>
            <p:ph type="body" sz="quarter" idx="11"/>
          </p:nvPr>
        </p:nvSpPr>
        <p:spPr/>
        <p:txBody>
          <a:bodyPr/>
          <a:lstStyle/>
          <a:p>
            <a:endParaRPr lang="da-DK" dirty="0"/>
          </a:p>
        </p:txBody>
      </p:sp>
      <p:sp>
        <p:nvSpPr>
          <p:cNvPr id="11" name="Pladsholder til tekst 10" descr="Socialstyrelsens pay-off" title="Socialstyrelsens pay-off"/>
          <p:cNvSpPr>
            <a:spLocks noGrp="1"/>
          </p:cNvSpPr>
          <p:nvPr>
            <p:ph type="body" sz="quarter" idx="16"/>
          </p:nvPr>
        </p:nvSpPr>
        <p:spPr/>
        <p:txBody>
          <a:bodyPr>
            <a:normAutofit fontScale="25000" lnSpcReduction="20000"/>
          </a:bodyPr>
          <a:lstStyle/>
          <a:p>
            <a:endParaRPr lang="da-DK" dirty="0"/>
          </a:p>
        </p:txBody>
      </p:sp>
      <p:sp>
        <p:nvSpPr>
          <p:cNvPr id="10" name="Pladsholder til tekst 9" descr="&quot;&quot;" title="&quot;&quot;"/>
          <p:cNvSpPr>
            <a:spLocks noGrp="1"/>
          </p:cNvSpPr>
          <p:nvPr>
            <p:ph type="body" sz="quarter" idx="14"/>
          </p:nvPr>
        </p:nvSpPr>
        <p:spPr/>
        <p:txBody>
          <a:bodyPr>
            <a:normAutofit fontScale="25000" lnSpcReduction="20000"/>
          </a:bodyPr>
          <a:lstStyle/>
          <a:p>
            <a:endParaRPr lang="da-DK"/>
          </a:p>
        </p:txBody>
      </p:sp>
      <p:sp>
        <p:nvSpPr>
          <p:cNvPr id="9" name="Pladsholder til tekst 8" descr="&quot;&quot;" title="&quot;&quot;"/>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3318439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Borgerforløb</a:t>
            </a:r>
            <a:endParaRPr lang="da-DK" dirty="0"/>
          </a:p>
        </p:txBody>
      </p:sp>
      <p:sp>
        <p:nvSpPr>
          <p:cNvPr id="3" name="Pladsholder til indhold 2"/>
          <p:cNvSpPr>
            <a:spLocks noGrp="1"/>
          </p:cNvSpPr>
          <p:nvPr>
            <p:ph idx="1"/>
          </p:nvPr>
        </p:nvSpPr>
        <p:spPr/>
        <p:txBody>
          <a:bodyPr/>
          <a:lstStyle/>
          <a:p>
            <a:endParaRPr lang="da-DK" dirty="0" smtClean="0"/>
          </a:p>
          <a:p>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10</a:t>
            </a:fld>
            <a:endParaRPr lang="da-DK" dirty="0"/>
          </a:p>
        </p:txBody>
      </p:sp>
      <p:pic>
        <p:nvPicPr>
          <p:cNvPr id="7" name="Billede 6"/>
          <p:cNvPicPr>
            <a:picLocks noChangeAspect="1"/>
          </p:cNvPicPr>
          <p:nvPr/>
        </p:nvPicPr>
        <p:blipFill>
          <a:blip r:embed="rId3"/>
          <a:stretch>
            <a:fillRect/>
          </a:stretch>
        </p:blipFill>
        <p:spPr>
          <a:xfrm>
            <a:off x="1259632" y="1871060"/>
            <a:ext cx="6343650" cy="4029075"/>
          </a:xfrm>
          <a:prstGeom prst="rect">
            <a:avLst/>
          </a:prstGeom>
        </p:spPr>
      </p:pic>
    </p:spTree>
    <p:extLst>
      <p:ext uri="{BB962C8B-B14F-4D97-AF65-F5344CB8AC3E}">
        <p14:creationId xmlns:p14="http://schemas.microsoft.com/office/powerpoint/2010/main" val="4252533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idx="1"/>
            <p:extLst>
              <p:ext uri="{D42A27DB-BD31-4B8C-83A1-F6EECF244321}">
                <p14:modId xmlns:p14="http://schemas.microsoft.com/office/powerpoint/2010/main" val="3857302432"/>
              </p:ext>
            </p:extLst>
          </p:nvPr>
        </p:nvGraphicFramePr>
        <p:xfrm>
          <a:off x="755576" y="268944"/>
          <a:ext cx="7904163" cy="625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11</a:t>
            </a:fld>
            <a:endParaRPr lang="da-DK" dirty="0"/>
          </a:p>
        </p:txBody>
      </p:sp>
    </p:spTree>
    <p:extLst>
      <p:ext uri="{BB962C8B-B14F-4D97-AF65-F5344CB8AC3E}">
        <p14:creationId xmlns:p14="http://schemas.microsoft.com/office/powerpoint/2010/main" val="78249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C0859721-34C9-4726-9A5C-E96490995646}"/>
                                            </p:graphicEl>
                                          </p:spTgt>
                                        </p:tgtEl>
                                        <p:attrNameLst>
                                          <p:attrName>style.visibility</p:attrName>
                                        </p:attrNameLst>
                                      </p:cBhvr>
                                      <p:to>
                                        <p:strVal val="visible"/>
                                      </p:to>
                                    </p:set>
                                    <p:animEffect transition="in" filter="wipe(down)">
                                      <p:cBhvr>
                                        <p:cTn id="7" dur="500"/>
                                        <p:tgtEl>
                                          <p:spTgt spid="7">
                                            <p:graphicEl>
                                              <a:dgm id="{C0859721-34C9-4726-9A5C-E964909956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2715E198-9A3A-4285-AFF7-9200EC0EAF44}"/>
                                            </p:graphicEl>
                                          </p:spTgt>
                                        </p:tgtEl>
                                        <p:attrNameLst>
                                          <p:attrName>style.visibility</p:attrName>
                                        </p:attrNameLst>
                                      </p:cBhvr>
                                      <p:to>
                                        <p:strVal val="visible"/>
                                      </p:to>
                                    </p:set>
                                    <p:animEffect transition="in" filter="wipe(down)">
                                      <p:cBhvr>
                                        <p:cTn id="12" dur="500"/>
                                        <p:tgtEl>
                                          <p:spTgt spid="7">
                                            <p:graphicEl>
                                              <a:dgm id="{2715E198-9A3A-4285-AFF7-9200EC0EAF4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9A123FEB-DD77-480D-B5D4-CC1D7C65C589}"/>
                                            </p:graphicEl>
                                          </p:spTgt>
                                        </p:tgtEl>
                                        <p:attrNameLst>
                                          <p:attrName>style.visibility</p:attrName>
                                        </p:attrNameLst>
                                      </p:cBhvr>
                                      <p:to>
                                        <p:strVal val="visible"/>
                                      </p:to>
                                    </p:set>
                                    <p:animEffect transition="in" filter="wipe(down)">
                                      <p:cBhvr>
                                        <p:cTn id="17" dur="500"/>
                                        <p:tgtEl>
                                          <p:spTgt spid="7">
                                            <p:graphicEl>
                                              <a:dgm id="{9A123FEB-DD77-480D-B5D4-CC1D7C65C58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FAABA097-66E4-4708-A975-CF9F62310D2B}"/>
                                            </p:graphicEl>
                                          </p:spTgt>
                                        </p:tgtEl>
                                        <p:attrNameLst>
                                          <p:attrName>style.visibility</p:attrName>
                                        </p:attrNameLst>
                                      </p:cBhvr>
                                      <p:to>
                                        <p:strVal val="visible"/>
                                      </p:to>
                                    </p:set>
                                    <p:animEffect transition="in" filter="wipe(down)">
                                      <p:cBhvr>
                                        <p:cTn id="22" dur="500"/>
                                        <p:tgtEl>
                                          <p:spTgt spid="7">
                                            <p:graphicEl>
                                              <a:dgm id="{FAABA097-66E4-4708-A975-CF9F62310D2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590CE00C-1836-40C3-8096-FCCDC3C92785}"/>
                                            </p:graphicEl>
                                          </p:spTgt>
                                        </p:tgtEl>
                                        <p:attrNameLst>
                                          <p:attrName>style.visibility</p:attrName>
                                        </p:attrNameLst>
                                      </p:cBhvr>
                                      <p:to>
                                        <p:strVal val="visible"/>
                                      </p:to>
                                    </p:set>
                                    <p:animEffect transition="in" filter="wipe(down)">
                                      <p:cBhvr>
                                        <p:cTn id="27" dur="500"/>
                                        <p:tgtEl>
                                          <p:spTgt spid="7">
                                            <p:graphicEl>
                                              <a:dgm id="{590CE00C-1836-40C3-8096-FCCDC3C9278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dgm id="{B86D50E7-7576-4DD3-B97B-C75DDDAD80F6}"/>
                                            </p:graphicEl>
                                          </p:spTgt>
                                        </p:tgtEl>
                                        <p:attrNameLst>
                                          <p:attrName>style.visibility</p:attrName>
                                        </p:attrNameLst>
                                      </p:cBhvr>
                                      <p:to>
                                        <p:strVal val="visible"/>
                                      </p:to>
                                    </p:set>
                                    <p:animEffect transition="in" filter="wipe(down)">
                                      <p:cBhvr>
                                        <p:cTn id="32" dur="500"/>
                                        <p:tgtEl>
                                          <p:spTgt spid="7">
                                            <p:graphicEl>
                                              <a:dgm id="{B86D50E7-7576-4DD3-B97B-C75DDDAD8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dgm id="{DF164EA7-A427-4ECD-AA9F-4BEEFA2B7C1C}"/>
                                            </p:graphicEl>
                                          </p:spTgt>
                                        </p:tgtEl>
                                        <p:attrNameLst>
                                          <p:attrName>style.visibility</p:attrName>
                                        </p:attrNameLst>
                                      </p:cBhvr>
                                      <p:to>
                                        <p:strVal val="visible"/>
                                      </p:to>
                                    </p:set>
                                    <p:animEffect transition="in" filter="wipe(down)">
                                      <p:cBhvr>
                                        <p:cTn id="37" dur="500"/>
                                        <p:tgtEl>
                                          <p:spTgt spid="7">
                                            <p:graphicEl>
                                              <a:dgm id="{DF164EA7-A427-4ECD-AA9F-4BEEFA2B7C1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dgm id="{E4737AEB-E511-42D1-AC66-965C2EF6C716}"/>
                                            </p:graphicEl>
                                          </p:spTgt>
                                        </p:tgtEl>
                                        <p:attrNameLst>
                                          <p:attrName>style.visibility</p:attrName>
                                        </p:attrNameLst>
                                      </p:cBhvr>
                                      <p:to>
                                        <p:strVal val="visible"/>
                                      </p:to>
                                    </p:set>
                                    <p:animEffect transition="in" filter="wipe(down)">
                                      <p:cBhvr>
                                        <p:cTn id="42" dur="500"/>
                                        <p:tgtEl>
                                          <p:spTgt spid="7">
                                            <p:graphicEl>
                                              <a:dgm id="{E4737AEB-E511-42D1-AC66-965C2EF6C71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graphicEl>
                                              <a:dgm id="{9852F2BE-AA0C-4448-9AF3-B1A75B19C341}"/>
                                            </p:graphicEl>
                                          </p:spTgt>
                                        </p:tgtEl>
                                        <p:attrNameLst>
                                          <p:attrName>style.visibility</p:attrName>
                                        </p:attrNameLst>
                                      </p:cBhvr>
                                      <p:to>
                                        <p:strVal val="visible"/>
                                      </p:to>
                                    </p:set>
                                    <p:animEffect transition="in" filter="wipe(down)">
                                      <p:cBhvr>
                                        <p:cTn id="47" dur="500"/>
                                        <p:tgtEl>
                                          <p:spTgt spid="7">
                                            <p:graphicEl>
                                              <a:dgm id="{9852F2BE-AA0C-4448-9AF3-B1A75B19C34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graphicEl>
                                              <a:dgm id="{00739E0F-C3EB-44FC-A68E-EA8252893B72}"/>
                                            </p:graphicEl>
                                          </p:spTgt>
                                        </p:tgtEl>
                                        <p:attrNameLst>
                                          <p:attrName>style.visibility</p:attrName>
                                        </p:attrNameLst>
                                      </p:cBhvr>
                                      <p:to>
                                        <p:strVal val="visible"/>
                                      </p:to>
                                    </p:set>
                                    <p:animEffect transition="in" filter="wipe(down)">
                                      <p:cBhvr>
                                        <p:cTn id="52" dur="500"/>
                                        <p:tgtEl>
                                          <p:spTgt spid="7">
                                            <p:graphicEl>
                                              <a:dgm id="{00739E0F-C3EB-44FC-A68E-EA8252893B7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graphicEl>
                                              <a:dgm id="{4EC4D866-1CFB-4A72-898D-E1D7732B9A21}"/>
                                            </p:graphicEl>
                                          </p:spTgt>
                                        </p:tgtEl>
                                        <p:attrNameLst>
                                          <p:attrName>style.visibility</p:attrName>
                                        </p:attrNameLst>
                                      </p:cBhvr>
                                      <p:to>
                                        <p:strVal val="visible"/>
                                      </p:to>
                                    </p:set>
                                    <p:animEffect transition="in" filter="wipe(down)">
                                      <p:cBhvr>
                                        <p:cTn id="57" dur="500"/>
                                        <p:tgtEl>
                                          <p:spTgt spid="7">
                                            <p:graphicEl>
                                              <a:dgm id="{4EC4D866-1CFB-4A72-898D-E1D7732B9A2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
                                            <p:graphicEl>
                                              <a:dgm id="{386716D5-EE0D-4454-8B93-3422812A9596}"/>
                                            </p:graphicEl>
                                          </p:spTgt>
                                        </p:tgtEl>
                                        <p:attrNameLst>
                                          <p:attrName>style.visibility</p:attrName>
                                        </p:attrNameLst>
                                      </p:cBhvr>
                                      <p:to>
                                        <p:strVal val="visible"/>
                                      </p:to>
                                    </p:set>
                                    <p:animEffect transition="in" filter="wipe(down)">
                                      <p:cBhvr>
                                        <p:cTn id="62" dur="500"/>
                                        <p:tgtEl>
                                          <p:spTgt spid="7">
                                            <p:graphicEl>
                                              <a:dgm id="{386716D5-EE0D-4454-8B93-3422812A95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Gruppeforløb</a:t>
            </a:r>
            <a:endParaRPr lang="da-DK" dirty="0"/>
          </a:p>
        </p:txBody>
      </p:sp>
      <p:sp>
        <p:nvSpPr>
          <p:cNvPr id="3" name="Pladsholder til indhold 2"/>
          <p:cNvSpPr>
            <a:spLocks noGrp="1"/>
          </p:cNvSpPr>
          <p:nvPr>
            <p:ph idx="1"/>
          </p:nvPr>
        </p:nvSpPr>
        <p:spPr/>
        <p:txBody>
          <a:bodyPr>
            <a:noAutofit/>
          </a:bodyPr>
          <a:lstStyle/>
          <a:p>
            <a:r>
              <a:rPr lang="da-DK" sz="1400" dirty="0" smtClean="0"/>
              <a:t>Gruppeforløb med </a:t>
            </a:r>
            <a:r>
              <a:rPr lang="da-DK" sz="1400" dirty="0"/>
              <a:t>10-12 mødegange af 2½ timers varighed </a:t>
            </a:r>
            <a:r>
              <a:rPr lang="da-DK" sz="1400" dirty="0" smtClean="0"/>
              <a:t>1 </a:t>
            </a:r>
            <a:r>
              <a:rPr lang="da-DK" sz="1400" dirty="0"/>
              <a:t>gang om </a:t>
            </a:r>
            <a:r>
              <a:rPr lang="da-DK" sz="1400" dirty="0" smtClean="0"/>
              <a:t>ugen</a:t>
            </a:r>
          </a:p>
          <a:p>
            <a:endParaRPr lang="da-DK" sz="1400" dirty="0" smtClean="0"/>
          </a:p>
          <a:p>
            <a:r>
              <a:rPr lang="da-DK" sz="1400" dirty="0" smtClean="0"/>
              <a:t>6-8 deltagere</a:t>
            </a:r>
          </a:p>
          <a:p>
            <a:endParaRPr lang="da-DK" sz="1400" dirty="0" smtClean="0"/>
          </a:p>
          <a:p>
            <a:r>
              <a:rPr lang="da-DK" sz="1400" dirty="0" smtClean="0"/>
              <a:t>Ledes </a:t>
            </a:r>
            <a:r>
              <a:rPr lang="da-DK" sz="1400" dirty="0"/>
              <a:t>af to </a:t>
            </a:r>
            <a:r>
              <a:rPr lang="da-DK" sz="1400" dirty="0" smtClean="0"/>
              <a:t>gruppeledere</a:t>
            </a:r>
          </a:p>
          <a:p>
            <a:endParaRPr lang="da-DK" sz="1400" dirty="0" smtClean="0"/>
          </a:p>
          <a:p>
            <a:r>
              <a:rPr lang="da-DK" sz="1400" dirty="0" smtClean="0"/>
              <a:t>Struktureret </a:t>
            </a:r>
            <a:r>
              <a:rPr lang="da-DK" sz="1400" dirty="0"/>
              <a:t>efter faste </a:t>
            </a:r>
            <a:r>
              <a:rPr lang="da-DK" sz="1400" dirty="0" smtClean="0"/>
              <a:t>temaer</a:t>
            </a:r>
          </a:p>
          <a:p>
            <a:endParaRPr lang="da-DK" sz="1400" dirty="0" smtClean="0"/>
          </a:p>
          <a:p>
            <a:r>
              <a:rPr lang="da-DK" sz="1400" dirty="0" smtClean="0"/>
              <a:t>Fokus på kerneelementerne </a:t>
            </a:r>
            <a:r>
              <a:rPr lang="da-DK" sz="1400" b="1" dirty="0"/>
              <a:t>erkendelse af voldsudsættelsen, spejling, aktivering af netværk, </a:t>
            </a:r>
            <a:r>
              <a:rPr lang="da-DK" sz="1400" b="1" dirty="0" err="1"/>
              <a:t>mestrings</a:t>
            </a:r>
            <a:r>
              <a:rPr lang="da-DK" sz="1400" b="1" dirty="0"/>
              <a:t>- og </a:t>
            </a:r>
            <a:r>
              <a:rPr lang="da-DK" sz="1400" b="1" dirty="0" smtClean="0"/>
              <a:t>handlekompetence</a:t>
            </a:r>
          </a:p>
          <a:p>
            <a:endParaRPr lang="da-DK" sz="1400" b="1" dirty="0" smtClean="0"/>
          </a:p>
          <a:p>
            <a:r>
              <a:rPr lang="da-DK" sz="1400" dirty="0" smtClean="0"/>
              <a:t>Lukkede grupper - samme </a:t>
            </a:r>
            <a:r>
              <a:rPr lang="da-DK" sz="1400" dirty="0"/>
              <a:t>deltagere mødes hver </a:t>
            </a:r>
            <a:r>
              <a:rPr lang="da-DK" sz="1400" dirty="0" smtClean="0"/>
              <a:t>gang eller åbne </a:t>
            </a:r>
            <a:r>
              <a:rPr lang="da-DK" sz="1400" dirty="0"/>
              <a:t>grupper </a:t>
            </a:r>
            <a:r>
              <a:rPr lang="da-DK" sz="1400" dirty="0" smtClean="0"/>
              <a:t> - med </a:t>
            </a:r>
            <a:r>
              <a:rPr lang="da-DK" sz="1400" dirty="0"/>
              <a:t>løbende optag af nye </a:t>
            </a:r>
            <a:r>
              <a:rPr lang="da-DK" sz="1400" dirty="0" smtClean="0"/>
              <a:t>borgere</a:t>
            </a:r>
            <a:endParaRPr lang="da-DK" sz="1400" dirty="0"/>
          </a:p>
          <a:p>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12</a:t>
            </a:fld>
            <a:endParaRPr lang="da-DK" dirty="0"/>
          </a:p>
        </p:txBody>
      </p:sp>
    </p:spTree>
    <p:extLst>
      <p:ext uri="{BB962C8B-B14F-4D97-AF65-F5344CB8AC3E}">
        <p14:creationId xmlns:p14="http://schemas.microsoft.com/office/powerpoint/2010/main" val="989185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Kompetenceudvikling </a:t>
            </a:r>
            <a:endParaRPr lang="da-DK" dirty="0"/>
          </a:p>
        </p:txBody>
      </p:sp>
      <p:sp>
        <p:nvSpPr>
          <p:cNvPr id="3" name="Pladsholder til indhold 2"/>
          <p:cNvSpPr>
            <a:spLocks noGrp="1"/>
          </p:cNvSpPr>
          <p:nvPr>
            <p:ph idx="1"/>
          </p:nvPr>
        </p:nvSpPr>
        <p:spPr/>
        <p:txBody>
          <a:bodyPr/>
          <a:lstStyle/>
          <a:p>
            <a:pPr marL="0" indent="0">
              <a:buNone/>
            </a:pPr>
            <a:endParaRPr lang="da-DK" b="1" dirty="0" smtClean="0"/>
          </a:p>
          <a:p>
            <a:pPr>
              <a:buFont typeface="Wingdings" panose="05000000000000000000" pitchFamily="2" charset="2"/>
              <a:buChar char="Ø"/>
            </a:pPr>
            <a:r>
              <a:rPr lang="da-DK" b="1" dirty="0" smtClean="0"/>
              <a:t>Voldsfaglig </a:t>
            </a:r>
            <a:r>
              <a:rPr lang="da-DK" b="1" dirty="0"/>
              <a:t>viden og kompetencer</a:t>
            </a:r>
          </a:p>
          <a:p>
            <a:endParaRPr lang="da-DK" dirty="0" smtClean="0"/>
          </a:p>
          <a:p>
            <a:pPr>
              <a:buFont typeface="Wingdings" panose="05000000000000000000" pitchFamily="2" charset="2"/>
              <a:buChar char="Ø"/>
            </a:pPr>
            <a:r>
              <a:rPr lang="da-DK" b="1" dirty="0" smtClean="0"/>
              <a:t> Opsporing</a:t>
            </a:r>
          </a:p>
          <a:p>
            <a:endParaRPr lang="da-DK" b="1" dirty="0"/>
          </a:p>
          <a:p>
            <a:pPr>
              <a:buFont typeface="Wingdings" panose="05000000000000000000" pitchFamily="2" charset="2"/>
              <a:buChar char="Ø"/>
            </a:pPr>
            <a:r>
              <a:rPr lang="da-DK" b="1" dirty="0" smtClean="0"/>
              <a:t> Risikovurdering</a:t>
            </a:r>
          </a:p>
          <a:p>
            <a:endParaRPr lang="da-DK" b="1" dirty="0"/>
          </a:p>
          <a:p>
            <a:pPr>
              <a:buFont typeface="Wingdings" panose="05000000000000000000" pitchFamily="2" charset="2"/>
              <a:buChar char="Ø"/>
            </a:pPr>
            <a:r>
              <a:rPr lang="da-DK" b="1" dirty="0" smtClean="0"/>
              <a:t> Gruppeforløb for voldsudsatte</a:t>
            </a:r>
            <a:endParaRPr lang="da-DK" b="1" dirty="0"/>
          </a:p>
          <a:p>
            <a:pPr>
              <a:buFont typeface="Wingdings" panose="05000000000000000000" pitchFamily="2" charset="2"/>
              <a:buChar char="Ø"/>
            </a:pPr>
            <a:endParaRPr lang="da-DK" b="1" dirty="0" smtClean="0"/>
          </a:p>
          <a:p>
            <a:pPr marL="0" indent="0">
              <a:buNone/>
            </a:pPr>
            <a:r>
              <a:rPr lang="da-DK" dirty="0" smtClean="0"/>
              <a:t>6-8 dages varighed  i 2023</a:t>
            </a:r>
          </a:p>
          <a:p>
            <a:pPr marL="0" indent="0">
              <a:buNone/>
            </a:pPr>
            <a:r>
              <a:rPr lang="da-DK" dirty="0" smtClean="0"/>
              <a:t>1-3 dages opfølgning i hhv. 2024 og i 2025</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13</a:t>
            </a:fld>
            <a:endParaRPr lang="da-DK" dirty="0"/>
          </a:p>
        </p:txBody>
      </p:sp>
    </p:spTree>
    <p:extLst>
      <p:ext uri="{BB962C8B-B14F-4D97-AF65-F5344CB8AC3E}">
        <p14:creationId xmlns:p14="http://schemas.microsoft.com/office/powerpoint/2010/main" val="1129931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Organisering </a:t>
            </a:r>
            <a:endParaRPr lang="da-DK" dirty="0"/>
          </a:p>
        </p:txBody>
      </p:sp>
      <p:sp>
        <p:nvSpPr>
          <p:cNvPr id="3" name="Pladsholder til indhold 2"/>
          <p:cNvSpPr>
            <a:spLocks noGrp="1"/>
          </p:cNvSpPr>
          <p:nvPr>
            <p:ph idx="1"/>
          </p:nvPr>
        </p:nvSpPr>
        <p:spPr/>
        <p:txBody>
          <a:bodyPr>
            <a:normAutofit/>
          </a:bodyPr>
          <a:lstStyle/>
          <a:p>
            <a:r>
              <a:rPr lang="da-DK" dirty="0" smtClean="0"/>
              <a:t>Bidrage </a:t>
            </a:r>
            <a:r>
              <a:rPr lang="da-DK" dirty="0"/>
              <a:t>aktivt i udviklings- og modningsarbejde og etablere en egen projektorganisering, der vil understøtte den lokale implementering og modning af </a:t>
            </a:r>
            <a:r>
              <a:rPr lang="da-DK" dirty="0" smtClean="0"/>
              <a:t>indsatsen</a:t>
            </a:r>
          </a:p>
          <a:p>
            <a:r>
              <a:rPr lang="da-DK" dirty="0" smtClean="0"/>
              <a:t>Ledelsesmæssig </a:t>
            </a:r>
            <a:r>
              <a:rPr lang="da-DK" dirty="0"/>
              <a:t>opbakning og forankring af </a:t>
            </a:r>
            <a:r>
              <a:rPr lang="da-DK" dirty="0" smtClean="0"/>
              <a:t>indsatsen</a:t>
            </a:r>
            <a:endParaRPr lang="da-DK" dirty="0"/>
          </a:p>
          <a:p>
            <a:r>
              <a:rPr lang="da-DK" dirty="0"/>
              <a:t>Kommunen skal ved projektets start have udpeget en projektkoordinator og inden for tre måneder have etableret et implementeringsteam med relevante, faglige kompetencer og en styregruppe med </a:t>
            </a:r>
            <a:r>
              <a:rPr lang="da-DK" dirty="0" smtClean="0"/>
              <a:t>ledelsesrepræsentation</a:t>
            </a:r>
          </a:p>
          <a:p>
            <a:r>
              <a:rPr lang="da-DK" dirty="0" smtClean="0"/>
              <a:t>Afsætte tid </a:t>
            </a:r>
            <a:r>
              <a:rPr lang="da-DK" dirty="0"/>
              <a:t>og ressourcer til at deltage i det fælles udviklingsarbejde om modning af </a:t>
            </a:r>
            <a:r>
              <a:rPr lang="da-DK" dirty="0" smtClean="0"/>
              <a:t>indsatsen, mødeaktiviteter </a:t>
            </a:r>
            <a:r>
              <a:rPr lang="da-DK" dirty="0"/>
              <a:t>og evaluering </a:t>
            </a:r>
            <a:r>
              <a:rPr lang="da-DK" dirty="0" smtClean="0"/>
              <a:t>og eventuelt </a:t>
            </a:r>
            <a:r>
              <a:rPr lang="da-DK" dirty="0"/>
              <a:t>supplerende aktiviteter i lokalt </a:t>
            </a:r>
            <a:r>
              <a:rPr lang="da-DK" dirty="0" smtClean="0"/>
              <a:t>regi</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14</a:t>
            </a:fld>
            <a:endParaRPr lang="da-DK" dirty="0"/>
          </a:p>
        </p:txBody>
      </p:sp>
    </p:spTree>
    <p:extLst>
      <p:ext uri="{BB962C8B-B14F-4D97-AF65-F5344CB8AC3E}">
        <p14:creationId xmlns:p14="http://schemas.microsoft.com/office/powerpoint/2010/main" val="225342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Understøttelse </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Socialstyrelsen </a:t>
            </a:r>
            <a:r>
              <a:rPr lang="da-DK" dirty="0"/>
              <a:t>varetager den overordnede projektledelse, sekretariatsfunktion og </a:t>
            </a:r>
            <a:r>
              <a:rPr lang="da-DK" dirty="0" smtClean="0"/>
              <a:t>koordinering</a:t>
            </a:r>
          </a:p>
          <a:p>
            <a:endParaRPr lang="da-DK" dirty="0" smtClean="0"/>
          </a:p>
          <a:p>
            <a:r>
              <a:rPr lang="da-DK" dirty="0" smtClean="0"/>
              <a:t>Socialstyrelsen </a:t>
            </a:r>
            <a:r>
              <a:rPr lang="da-DK" dirty="0"/>
              <a:t>yder </a:t>
            </a:r>
            <a:r>
              <a:rPr lang="da-DK" dirty="0" smtClean="0"/>
              <a:t>proces- </a:t>
            </a:r>
            <a:r>
              <a:rPr lang="da-DK" dirty="0"/>
              <a:t>og implementeringsstøtte til deltagende kommuner i </a:t>
            </a:r>
            <a:r>
              <a:rPr lang="da-DK" dirty="0" smtClean="0"/>
              <a:t>projektperioden</a:t>
            </a:r>
            <a:endParaRPr lang="da-DK" dirty="0"/>
          </a:p>
          <a:p>
            <a:endParaRPr lang="da-DK" dirty="0"/>
          </a:p>
          <a:p>
            <a:r>
              <a:rPr lang="da-DK" dirty="0" smtClean="0"/>
              <a:t>Opstartsmøde, 2 årlige </a:t>
            </a:r>
            <a:r>
              <a:rPr lang="da-DK" dirty="0"/>
              <a:t>udviklingsmøder på tværs af de deltagende </a:t>
            </a:r>
            <a:r>
              <a:rPr lang="da-DK" dirty="0" smtClean="0"/>
              <a:t>kommuner og dialogmøder </a:t>
            </a:r>
            <a:r>
              <a:rPr lang="da-DK" dirty="0"/>
              <a:t>mellem Socialstyrelsen og de enkelte </a:t>
            </a:r>
            <a:r>
              <a:rPr lang="da-DK" dirty="0" smtClean="0"/>
              <a:t>kommuner</a:t>
            </a:r>
            <a:endParaRPr lang="da-DK" dirty="0"/>
          </a:p>
          <a:p>
            <a:endParaRPr lang="da-DK" dirty="0"/>
          </a:p>
          <a:p>
            <a:r>
              <a:rPr lang="da-DK" dirty="0"/>
              <a:t>Udviklingsmøder forventes afholdt i Socialstyrelsens lokaler i Odense, og dialogmøder holdes i de enkelte kommuner</a:t>
            </a:r>
          </a:p>
          <a:p>
            <a:endParaRPr lang="da-DK" dirty="0"/>
          </a:p>
          <a:p>
            <a:r>
              <a:rPr lang="da-DK" dirty="0" smtClean="0"/>
              <a:t>Bilag </a:t>
            </a:r>
            <a:r>
              <a:rPr lang="da-DK" dirty="0"/>
              <a:t>2 til </a:t>
            </a:r>
            <a:r>
              <a:rPr lang="da-DK" dirty="0" smtClean="0"/>
              <a:t>vejledningen (</a:t>
            </a:r>
            <a:r>
              <a:rPr lang="da-DK" i="1" dirty="0" smtClean="0"/>
              <a:t>Mødeaktiviteter og tidsplan</a:t>
            </a:r>
            <a:r>
              <a:rPr lang="da-DK" dirty="0" smtClean="0"/>
              <a:t>)</a:t>
            </a:r>
          </a:p>
          <a:p>
            <a:pPr marL="0" indent="0">
              <a:buNone/>
            </a:pPr>
            <a:r>
              <a:rPr lang="da-DK" dirty="0" smtClean="0"/>
              <a:t> </a:t>
            </a:r>
          </a:p>
          <a:p>
            <a:r>
              <a:rPr lang="da-DK" dirty="0" smtClean="0"/>
              <a:t>Mødeplanen </a:t>
            </a:r>
            <a:r>
              <a:rPr lang="da-DK" dirty="0"/>
              <a:t>kan </a:t>
            </a:r>
            <a:r>
              <a:rPr lang="da-DK" dirty="0" smtClean="0"/>
              <a:t>justeres</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15</a:t>
            </a:fld>
            <a:endParaRPr lang="da-DK" dirty="0"/>
          </a:p>
        </p:txBody>
      </p:sp>
    </p:spTree>
    <p:extLst>
      <p:ext uri="{BB962C8B-B14F-4D97-AF65-F5344CB8AC3E}">
        <p14:creationId xmlns:p14="http://schemas.microsoft.com/office/powerpoint/2010/main" val="419338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Spørgsmål eller kommentarer? </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16</a:t>
            </a:fld>
            <a:endParaRPr lang="da-DK" dirty="0"/>
          </a:p>
        </p:txBody>
      </p:sp>
      <p:sp>
        <p:nvSpPr>
          <p:cNvPr id="14" name="Hjælp 13">
            <a:hlinkClick r:id="" action="ppaction://noaction" highlightClick="1"/>
          </p:cNvPr>
          <p:cNvSpPr/>
          <p:nvPr/>
        </p:nvSpPr>
        <p:spPr>
          <a:xfrm>
            <a:off x="2240470" y="1700808"/>
            <a:ext cx="4680520" cy="3692300"/>
          </a:xfrm>
          <a:prstGeom prst="actionButtonHelp">
            <a:avLst/>
          </a:prstGeom>
          <a:solidFill>
            <a:srgbClr val="CDDEF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9567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3"/>
          <a:stretch>
            <a:fillRect/>
          </a:stretch>
        </p:blipFill>
        <p:spPr>
          <a:xfrm>
            <a:off x="323528" y="1824932"/>
            <a:ext cx="8027513" cy="3343287"/>
          </a:xfrm>
          <a:prstGeom prst="rect">
            <a:avLst/>
          </a:prstGeom>
        </p:spPr>
      </p:pic>
      <p:sp>
        <p:nvSpPr>
          <p:cNvPr id="2" name="Titel 1"/>
          <p:cNvSpPr>
            <a:spLocks noGrp="1"/>
          </p:cNvSpPr>
          <p:nvPr>
            <p:ph type="title"/>
          </p:nvPr>
        </p:nvSpPr>
        <p:spPr/>
        <p:txBody>
          <a:bodyPr/>
          <a:lstStyle/>
          <a:p>
            <a:r>
              <a:rPr lang="da-DK" dirty="0" smtClean="0"/>
              <a:t>Evaluering i et modningsprojekt</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17</a:t>
            </a:fld>
            <a:endParaRPr lang="da-DK" dirty="0"/>
          </a:p>
        </p:txBody>
      </p:sp>
      <p:sp>
        <p:nvSpPr>
          <p:cNvPr id="3" name="Ellipse 2"/>
          <p:cNvSpPr/>
          <p:nvPr/>
        </p:nvSpPr>
        <p:spPr>
          <a:xfrm>
            <a:off x="2483768" y="2708920"/>
            <a:ext cx="1152128" cy="106418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2601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lede 33">
            <a:extLst>
              <a:ext uri="{FF2B5EF4-FFF2-40B4-BE49-F238E27FC236}">
                <a16:creationId xmlns:a16="http://schemas.microsoft.com/office/drawing/2014/main" id="{C03E07F9-7EAF-A04B-873C-CFEB0ED86039}"/>
              </a:ext>
            </a:extLst>
          </p:cNvPr>
          <p:cNvPicPr>
            <a:picLocks noChangeAspect="1"/>
          </p:cNvPicPr>
          <p:nvPr/>
        </p:nvPicPr>
        <p:blipFill>
          <a:blip r:embed="rId3"/>
          <a:stretch>
            <a:fillRect/>
          </a:stretch>
        </p:blipFill>
        <p:spPr>
          <a:xfrm>
            <a:off x="4615671" y="2510637"/>
            <a:ext cx="1322381" cy="1325687"/>
          </a:xfrm>
          <a:prstGeom prst="rect">
            <a:avLst/>
          </a:prstGeom>
        </p:spPr>
      </p:pic>
      <p:pic>
        <p:nvPicPr>
          <p:cNvPr id="33" name="Billede 32">
            <a:extLst>
              <a:ext uri="{FF2B5EF4-FFF2-40B4-BE49-F238E27FC236}">
                <a16:creationId xmlns:a16="http://schemas.microsoft.com/office/drawing/2014/main" id="{A17CCEBE-2E10-6346-9210-FFA2215A0475}"/>
              </a:ext>
            </a:extLst>
          </p:cNvPr>
          <p:cNvPicPr>
            <a:picLocks noChangeAspect="1"/>
          </p:cNvPicPr>
          <p:nvPr/>
        </p:nvPicPr>
        <p:blipFill>
          <a:blip r:embed="rId3"/>
          <a:stretch>
            <a:fillRect/>
          </a:stretch>
        </p:blipFill>
        <p:spPr>
          <a:xfrm>
            <a:off x="1614928" y="3534731"/>
            <a:ext cx="1322381" cy="1325687"/>
          </a:xfrm>
          <a:prstGeom prst="rect">
            <a:avLst/>
          </a:prstGeom>
        </p:spPr>
      </p:pic>
      <p:sp>
        <p:nvSpPr>
          <p:cNvPr id="4" name="Pladsholder til dato 3"/>
          <p:cNvSpPr>
            <a:spLocks noGrp="1"/>
          </p:cNvSpPr>
          <p:nvPr>
            <p:ph type="dt" sz="half" idx="10"/>
          </p:nvPr>
        </p:nvSpPr>
        <p:spPr/>
        <p:txBody>
          <a:bodyPr/>
          <a:lstStyle/>
          <a:p>
            <a:r>
              <a:rPr lang="da-DK" smtClean="0">
                <a:solidFill>
                  <a:srgbClr val="AF292E"/>
                </a:solidFill>
              </a:rPr>
              <a:t>13. juni 2022</a:t>
            </a:r>
            <a:endParaRPr lang="da-DK" dirty="0">
              <a:solidFill>
                <a:srgbClr val="AF292E"/>
              </a:solidFill>
            </a:endParaRPr>
          </a:p>
        </p:txBody>
      </p:sp>
      <p:sp>
        <p:nvSpPr>
          <p:cNvPr id="17" name="Retvinklet trekant 16">
            <a:extLst>
              <a:ext uri="{FF2B5EF4-FFF2-40B4-BE49-F238E27FC236}">
                <a16:creationId xmlns:a16="http://schemas.microsoft.com/office/drawing/2014/main" id="{0AFB0A7F-CE81-CB49-8399-19F435D1B3D7}"/>
              </a:ext>
            </a:extLst>
          </p:cNvPr>
          <p:cNvSpPr/>
          <p:nvPr/>
        </p:nvSpPr>
        <p:spPr>
          <a:xfrm rot="20426031">
            <a:off x="3276907" y="3115016"/>
            <a:ext cx="1308213" cy="1081357"/>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boks 8"/>
          <p:cNvSpPr txBox="1"/>
          <p:nvPr/>
        </p:nvSpPr>
        <p:spPr>
          <a:xfrm rot="20388295">
            <a:off x="3442875" y="3629420"/>
            <a:ext cx="834379" cy="507831"/>
          </a:xfrm>
          <a:prstGeom prst="rect">
            <a:avLst/>
          </a:prstGeom>
          <a:noFill/>
        </p:spPr>
        <p:txBody>
          <a:bodyPr wrap="square" lIns="0" tIns="0" rIns="0" bIns="0" rtlCol="0">
            <a:spAutoFit/>
          </a:bodyPr>
          <a:lstStyle/>
          <a:p>
            <a:r>
              <a:rPr lang="da-DK" sz="1100" dirty="0" smtClean="0"/>
              <a:t>Indsats </a:t>
            </a:r>
          </a:p>
          <a:p>
            <a:r>
              <a:rPr lang="da-DK" sz="1100" dirty="0" smtClean="0"/>
              <a:t>efter </a:t>
            </a:r>
            <a:r>
              <a:rPr lang="da-DK" sz="1100" dirty="0" err="1" smtClean="0"/>
              <a:t>imple-mentering</a:t>
            </a:r>
            <a:endParaRPr lang="da-DK" sz="1100" dirty="0"/>
          </a:p>
        </p:txBody>
      </p:sp>
      <p:sp>
        <p:nvSpPr>
          <p:cNvPr id="19" name="Retvinklet trekant 18">
            <a:extLst>
              <a:ext uri="{FF2B5EF4-FFF2-40B4-BE49-F238E27FC236}">
                <a16:creationId xmlns:a16="http://schemas.microsoft.com/office/drawing/2014/main" id="{316F3F92-058A-4D43-9926-6CDDBD71C2D0}"/>
              </a:ext>
            </a:extLst>
          </p:cNvPr>
          <p:cNvSpPr/>
          <p:nvPr/>
        </p:nvSpPr>
        <p:spPr>
          <a:xfrm rot="20407827">
            <a:off x="480750" y="4131789"/>
            <a:ext cx="1308213" cy="1065778"/>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boks 2"/>
          <p:cNvSpPr txBox="1"/>
          <p:nvPr/>
        </p:nvSpPr>
        <p:spPr>
          <a:xfrm rot="20388295">
            <a:off x="619154" y="4686825"/>
            <a:ext cx="678951" cy="507831"/>
          </a:xfrm>
          <a:prstGeom prst="rect">
            <a:avLst/>
          </a:prstGeom>
          <a:noFill/>
        </p:spPr>
        <p:txBody>
          <a:bodyPr wrap="square" lIns="0" tIns="0" rIns="0" bIns="0" rtlCol="0">
            <a:spAutoFit/>
          </a:bodyPr>
          <a:lstStyle/>
          <a:p>
            <a:r>
              <a:rPr lang="da-DK" sz="1100" dirty="0" smtClean="0"/>
              <a:t>Indsats</a:t>
            </a:r>
          </a:p>
          <a:p>
            <a:r>
              <a:rPr lang="da-DK" sz="1100" dirty="0" smtClean="0"/>
              <a:t> efter ansøgning</a:t>
            </a:r>
            <a:endParaRPr lang="da-DK" sz="1100" dirty="0"/>
          </a:p>
        </p:txBody>
      </p:sp>
      <p:sp>
        <p:nvSpPr>
          <p:cNvPr id="21" name="Tekstfelt 20">
            <a:extLst>
              <a:ext uri="{FF2B5EF4-FFF2-40B4-BE49-F238E27FC236}">
                <a16:creationId xmlns:a16="http://schemas.microsoft.com/office/drawing/2014/main" id="{D144E607-DF19-414C-9B43-44410BB8AE65}"/>
              </a:ext>
            </a:extLst>
          </p:cNvPr>
          <p:cNvSpPr txBox="1"/>
          <p:nvPr/>
        </p:nvSpPr>
        <p:spPr>
          <a:xfrm>
            <a:off x="601916" y="5824496"/>
            <a:ext cx="504056" cy="184666"/>
          </a:xfrm>
          <a:prstGeom prst="rect">
            <a:avLst/>
          </a:prstGeom>
          <a:noFill/>
        </p:spPr>
        <p:txBody>
          <a:bodyPr wrap="square" lIns="0" tIns="0" rIns="0" bIns="0" rtlCol="0">
            <a:spAutoFit/>
          </a:bodyPr>
          <a:lstStyle/>
          <a:p>
            <a:pPr algn="ctr"/>
            <a:r>
              <a:rPr lang="da-DK" sz="1200" b="1" dirty="0"/>
              <a:t>Tid</a:t>
            </a:r>
          </a:p>
        </p:txBody>
      </p:sp>
      <p:sp>
        <p:nvSpPr>
          <p:cNvPr id="25" name="Retvinklet trekant 24">
            <a:extLst>
              <a:ext uri="{FF2B5EF4-FFF2-40B4-BE49-F238E27FC236}">
                <a16:creationId xmlns:a16="http://schemas.microsoft.com/office/drawing/2014/main" id="{A82513E4-1DD1-3947-85FE-A6D62CA5ED00}"/>
              </a:ext>
            </a:extLst>
          </p:cNvPr>
          <p:cNvSpPr/>
          <p:nvPr/>
        </p:nvSpPr>
        <p:spPr>
          <a:xfrm rot="20397416">
            <a:off x="6357864" y="2102790"/>
            <a:ext cx="1308213" cy="987931"/>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Tekstboks 8">
            <a:extLst>
              <a:ext uri="{FF2B5EF4-FFF2-40B4-BE49-F238E27FC236}">
                <a16:creationId xmlns:a16="http://schemas.microsoft.com/office/drawing/2014/main" id="{1FEE5E7E-72B2-F34B-BADD-4E312355D4E2}"/>
              </a:ext>
            </a:extLst>
          </p:cNvPr>
          <p:cNvSpPr txBox="1"/>
          <p:nvPr/>
        </p:nvSpPr>
        <p:spPr>
          <a:xfrm rot="20388295">
            <a:off x="6585151" y="2674045"/>
            <a:ext cx="834379" cy="338554"/>
          </a:xfrm>
          <a:prstGeom prst="rect">
            <a:avLst/>
          </a:prstGeom>
          <a:noFill/>
        </p:spPr>
        <p:txBody>
          <a:bodyPr wrap="square" lIns="0" tIns="0" rIns="0" bIns="0" rtlCol="0">
            <a:spAutoFit/>
          </a:bodyPr>
          <a:lstStyle/>
          <a:p>
            <a:r>
              <a:rPr lang="da-DK" sz="1100" dirty="0" smtClean="0"/>
              <a:t>Endelig indsats</a:t>
            </a:r>
            <a:endParaRPr lang="da-DK" sz="1100" dirty="0"/>
          </a:p>
        </p:txBody>
      </p:sp>
      <p:sp>
        <p:nvSpPr>
          <p:cNvPr id="31" name="Nedadbuet pil 30">
            <a:extLst>
              <a:ext uri="{FF2B5EF4-FFF2-40B4-BE49-F238E27FC236}">
                <a16:creationId xmlns:a16="http://schemas.microsoft.com/office/drawing/2014/main" id="{785580C0-85E3-5747-8D4B-E3B4D19AF0C2}"/>
              </a:ext>
            </a:extLst>
          </p:cNvPr>
          <p:cNvSpPr/>
          <p:nvPr/>
        </p:nvSpPr>
        <p:spPr>
          <a:xfrm rot="20741912">
            <a:off x="4896705" y="1922448"/>
            <a:ext cx="1504963" cy="4086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2" name="Tekstboks 7">
            <a:extLst>
              <a:ext uri="{FF2B5EF4-FFF2-40B4-BE49-F238E27FC236}">
                <a16:creationId xmlns:a16="http://schemas.microsoft.com/office/drawing/2014/main" id="{B3846061-6E99-B845-901F-346A5815CC8A}"/>
              </a:ext>
            </a:extLst>
          </p:cNvPr>
          <p:cNvSpPr txBox="1"/>
          <p:nvPr/>
        </p:nvSpPr>
        <p:spPr>
          <a:xfrm rot="20368660">
            <a:off x="2446627" y="4027593"/>
            <a:ext cx="4870793" cy="430887"/>
          </a:xfrm>
          <a:prstGeom prst="rect">
            <a:avLst/>
          </a:prstGeom>
          <a:noFill/>
        </p:spPr>
        <p:txBody>
          <a:bodyPr wrap="square" lIns="0" tIns="0" rIns="0" bIns="0" rtlCol="0">
            <a:spAutoFit/>
          </a:bodyPr>
          <a:lstStyle/>
          <a:p>
            <a:pPr algn="ctr"/>
            <a:r>
              <a:rPr lang="da-DK" sz="1400" b="1" dirty="0">
                <a:latin typeface="Aharoni" panose="02010803020104030203" pitchFamily="2" charset="-79"/>
                <a:cs typeface="Aharoni" panose="02010803020104030203" pitchFamily="2" charset="-79"/>
              </a:rPr>
              <a:t>Modningsforløb med forbedring fra version til version </a:t>
            </a:r>
          </a:p>
          <a:p>
            <a:pPr algn="ctr"/>
            <a:r>
              <a:rPr lang="da-DK" sz="1400" b="1" dirty="0">
                <a:latin typeface="Aharoni" panose="02010803020104030203" pitchFamily="2" charset="-79"/>
                <a:cs typeface="Aharoni" panose="02010803020104030203" pitchFamily="2" charset="-79"/>
              </a:rPr>
              <a:t>i få eller mange læringscirkler</a:t>
            </a:r>
          </a:p>
        </p:txBody>
      </p:sp>
      <p:sp>
        <p:nvSpPr>
          <p:cNvPr id="16" name="Retvinklet trekant 15">
            <a:extLst>
              <a:ext uri="{FF2B5EF4-FFF2-40B4-BE49-F238E27FC236}">
                <a16:creationId xmlns:a16="http://schemas.microsoft.com/office/drawing/2014/main" id="{F597379E-622D-7A4B-A79C-E9243B71684E}"/>
              </a:ext>
            </a:extLst>
          </p:cNvPr>
          <p:cNvSpPr/>
          <p:nvPr/>
        </p:nvSpPr>
        <p:spPr>
          <a:xfrm flipH="1">
            <a:off x="601915" y="2604103"/>
            <a:ext cx="8082577" cy="289171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28649" y="764704"/>
            <a:ext cx="8191823" cy="756084"/>
          </a:xfrm>
        </p:spPr>
        <p:txBody>
          <a:bodyPr/>
          <a:lstStyle/>
          <a:p>
            <a:r>
              <a:rPr lang="da-DK" dirty="0" smtClean="0"/>
              <a:t>Udvikling af indsatsen gennem evaluering</a:t>
            </a:r>
            <a:endParaRPr lang="da-DK" dirty="0"/>
          </a:p>
        </p:txBody>
      </p:sp>
      <p:sp>
        <p:nvSpPr>
          <p:cNvPr id="10" name="12-takket stjerne 9"/>
          <p:cNvSpPr/>
          <p:nvPr/>
        </p:nvSpPr>
        <p:spPr>
          <a:xfrm>
            <a:off x="1690795" y="4869160"/>
            <a:ext cx="1800000" cy="1080000"/>
          </a:xfrm>
          <a:prstGeom prst="star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dirty="0" smtClean="0"/>
              <a:t>Formativ evaluering</a:t>
            </a:r>
            <a:endParaRPr lang="da-DK" sz="1300" dirty="0"/>
          </a:p>
        </p:txBody>
      </p:sp>
      <p:sp>
        <p:nvSpPr>
          <p:cNvPr id="30" name="12-takket stjerne 29"/>
          <p:cNvSpPr/>
          <p:nvPr/>
        </p:nvSpPr>
        <p:spPr>
          <a:xfrm>
            <a:off x="4427984" y="4869280"/>
            <a:ext cx="1800000" cy="1080000"/>
          </a:xfrm>
          <a:prstGeom prst="star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dirty="0" smtClean="0"/>
              <a:t>Formativ evaluering</a:t>
            </a:r>
            <a:endParaRPr lang="da-DK" sz="1300" dirty="0"/>
          </a:p>
        </p:txBody>
      </p:sp>
      <p:sp>
        <p:nvSpPr>
          <p:cNvPr id="35" name="12-takket stjerne 34"/>
          <p:cNvSpPr/>
          <p:nvPr/>
        </p:nvSpPr>
        <p:spPr>
          <a:xfrm>
            <a:off x="7164288" y="4869280"/>
            <a:ext cx="1800000" cy="1080000"/>
          </a:xfrm>
          <a:prstGeom prst="star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dirty="0" smtClean="0"/>
              <a:t>Summativ evaluering</a:t>
            </a:r>
            <a:endParaRPr lang="da-DK" sz="1300" dirty="0"/>
          </a:p>
        </p:txBody>
      </p:sp>
      <p:sp>
        <p:nvSpPr>
          <p:cNvPr id="28" name="Tekstfelt 27">
            <a:extLst>
              <a:ext uri="{FF2B5EF4-FFF2-40B4-BE49-F238E27FC236}">
                <a16:creationId xmlns:a16="http://schemas.microsoft.com/office/drawing/2014/main" id="{495E5BB8-1509-7A48-B0D6-143148D076B8}"/>
              </a:ext>
            </a:extLst>
          </p:cNvPr>
          <p:cNvSpPr txBox="1"/>
          <p:nvPr/>
        </p:nvSpPr>
        <p:spPr>
          <a:xfrm>
            <a:off x="8894349" y="2930259"/>
            <a:ext cx="184666" cy="2128189"/>
          </a:xfrm>
          <a:prstGeom prst="rect">
            <a:avLst/>
          </a:prstGeom>
          <a:noFill/>
        </p:spPr>
        <p:txBody>
          <a:bodyPr vert="vert" wrap="square" lIns="0" tIns="0" rIns="0" bIns="0" rtlCol="0">
            <a:spAutoFit/>
          </a:bodyPr>
          <a:lstStyle/>
          <a:p>
            <a:pPr algn="ctr"/>
            <a:r>
              <a:rPr lang="da-DK" sz="1200" b="1" dirty="0" smtClean="0"/>
              <a:t>Kvalitet i </a:t>
            </a:r>
            <a:r>
              <a:rPr lang="da-DK" sz="1200" b="1" dirty="0"/>
              <a:t>indsats</a:t>
            </a:r>
          </a:p>
        </p:txBody>
      </p:sp>
      <p:sp>
        <p:nvSpPr>
          <p:cNvPr id="26" name="Nedadbuet pil 25">
            <a:extLst>
              <a:ext uri="{FF2B5EF4-FFF2-40B4-BE49-F238E27FC236}">
                <a16:creationId xmlns:a16="http://schemas.microsoft.com/office/drawing/2014/main" id="{785580C0-85E3-5747-8D4B-E3B4D19AF0C2}"/>
              </a:ext>
            </a:extLst>
          </p:cNvPr>
          <p:cNvSpPr/>
          <p:nvPr/>
        </p:nvSpPr>
        <p:spPr>
          <a:xfrm rot="20741912">
            <a:off x="1793082" y="2968039"/>
            <a:ext cx="1504963" cy="4086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cxnSp>
        <p:nvCxnSpPr>
          <p:cNvPr id="15" name="Lige pilforbindelse 14">
            <a:extLst>
              <a:ext uri="{FF2B5EF4-FFF2-40B4-BE49-F238E27FC236}">
                <a16:creationId xmlns:a16="http://schemas.microsoft.com/office/drawing/2014/main" id="{08498DFE-CE55-294F-8DF7-3FDF74223E2F}"/>
              </a:ext>
            </a:extLst>
          </p:cNvPr>
          <p:cNvCxnSpPr>
            <a:cxnSpLocks/>
          </p:cNvCxnSpPr>
          <p:nvPr/>
        </p:nvCxnSpPr>
        <p:spPr>
          <a:xfrm>
            <a:off x="601916" y="5711837"/>
            <a:ext cx="778650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a:extLst>
              <a:ext uri="{FF2B5EF4-FFF2-40B4-BE49-F238E27FC236}">
                <a16:creationId xmlns:a16="http://schemas.microsoft.com/office/drawing/2014/main" id="{B67E28CC-0963-6A44-81F0-D3F87BF26F45}"/>
              </a:ext>
            </a:extLst>
          </p:cNvPr>
          <p:cNvCxnSpPr>
            <a:cxnSpLocks/>
          </p:cNvCxnSpPr>
          <p:nvPr/>
        </p:nvCxnSpPr>
        <p:spPr>
          <a:xfrm flipV="1">
            <a:off x="8820472" y="2492896"/>
            <a:ext cx="0" cy="300291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18</a:t>
            </a:fld>
            <a:endParaRPr lang="da-DK" dirty="0"/>
          </a:p>
        </p:txBody>
      </p:sp>
    </p:spTree>
    <p:extLst>
      <p:ext uri="{BB962C8B-B14F-4D97-AF65-F5344CB8AC3E}">
        <p14:creationId xmlns:p14="http://schemas.microsoft.com/office/powerpoint/2010/main" val="311865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Pladsholder til indhold 11"/>
          <p:cNvGraphicFramePr>
            <a:graphicFrameLocks noGrp="1"/>
          </p:cNvGraphicFramePr>
          <p:nvPr>
            <p:ph idx="1"/>
            <p:extLst>
              <p:ext uri="{D42A27DB-BD31-4B8C-83A1-F6EECF244321}">
                <p14:modId xmlns:p14="http://schemas.microsoft.com/office/powerpoint/2010/main" val="63414830"/>
              </p:ext>
            </p:extLst>
          </p:nvPr>
        </p:nvGraphicFramePr>
        <p:xfrm>
          <a:off x="628649" y="1268760"/>
          <a:ext cx="7904163"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19</a:t>
            </a:fld>
            <a:endParaRPr lang="da-DK" dirty="0"/>
          </a:p>
        </p:txBody>
      </p:sp>
    </p:spTree>
    <p:extLst>
      <p:ext uri="{BB962C8B-B14F-4D97-AF65-F5344CB8AC3E}">
        <p14:creationId xmlns:p14="http://schemas.microsoft.com/office/powerpoint/2010/main" val="3716721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Dagsorden</a:t>
            </a:r>
            <a:endParaRPr lang="da-DK" dirty="0"/>
          </a:p>
        </p:txBody>
      </p:sp>
      <p:sp>
        <p:nvSpPr>
          <p:cNvPr id="3" name="Pladsholder til indhold 2"/>
          <p:cNvSpPr>
            <a:spLocks noGrp="1"/>
          </p:cNvSpPr>
          <p:nvPr>
            <p:ph idx="1"/>
          </p:nvPr>
        </p:nvSpPr>
        <p:spPr/>
        <p:txBody>
          <a:bodyPr/>
          <a:lstStyle/>
          <a:p>
            <a:pPr marL="0" indent="0">
              <a:lnSpc>
                <a:spcPct val="150000"/>
              </a:lnSpc>
              <a:buNone/>
            </a:pPr>
            <a:r>
              <a:rPr lang="da-DK" sz="1600" dirty="0" smtClean="0"/>
              <a:t>Kl. 12.35 – 12.45		Præsentation og rammesætning af mødet</a:t>
            </a:r>
          </a:p>
          <a:p>
            <a:pPr marL="0" indent="0">
              <a:lnSpc>
                <a:spcPct val="150000"/>
              </a:lnSpc>
              <a:buNone/>
            </a:pPr>
            <a:r>
              <a:rPr lang="da-DK" sz="1600" dirty="0" smtClean="0"/>
              <a:t>Kl. 12.45 – 13.00 		</a:t>
            </a:r>
            <a:r>
              <a:rPr lang="da-DK" sz="1600" b="1" dirty="0" smtClean="0"/>
              <a:t>Baggrund og model v/Lise</a:t>
            </a:r>
          </a:p>
          <a:p>
            <a:pPr marL="0" indent="0">
              <a:lnSpc>
                <a:spcPct val="150000"/>
              </a:lnSpc>
              <a:buNone/>
            </a:pPr>
            <a:r>
              <a:rPr lang="da-DK" sz="1600" dirty="0" smtClean="0"/>
              <a:t>Kl. 13.00 – 13.10 		Spørgsmål</a:t>
            </a:r>
          </a:p>
          <a:p>
            <a:pPr marL="0" indent="0">
              <a:lnSpc>
                <a:spcPct val="150000"/>
              </a:lnSpc>
              <a:buNone/>
            </a:pPr>
            <a:r>
              <a:rPr lang="da-DK" sz="1600" dirty="0" smtClean="0"/>
              <a:t>Kl. 13.10 – 13.20 		</a:t>
            </a:r>
            <a:r>
              <a:rPr lang="da-DK" sz="1600" b="1" dirty="0" smtClean="0"/>
              <a:t>Evaluering v/Julie</a:t>
            </a:r>
          </a:p>
          <a:p>
            <a:pPr marL="0" indent="0">
              <a:lnSpc>
                <a:spcPct val="150000"/>
              </a:lnSpc>
              <a:buNone/>
            </a:pPr>
            <a:r>
              <a:rPr lang="da-DK" sz="1600" dirty="0" smtClean="0"/>
              <a:t>Kl. 13.20 – 13.30		Spørgsmål</a:t>
            </a:r>
          </a:p>
          <a:p>
            <a:pPr marL="0" indent="0">
              <a:lnSpc>
                <a:spcPct val="150000"/>
              </a:lnSpc>
              <a:buNone/>
            </a:pPr>
            <a:r>
              <a:rPr lang="da-DK" sz="1600" dirty="0" smtClean="0"/>
              <a:t>Kl. 13.30 – 13.40		</a:t>
            </a:r>
            <a:r>
              <a:rPr lang="da-DK" sz="1600" b="1" dirty="0" smtClean="0"/>
              <a:t>Pause</a:t>
            </a:r>
            <a:endParaRPr lang="da-DK" sz="1600" dirty="0" smtClean="0"/>
          </a:p>
          <a:p>
            <a:pPr marL="0" indent="0">
              <a:lnSpc>
                <a:spcPct val="150000"/>
              </a:lnSpc>
              <a:buNone/>
            </a:pPr>
            <a:r>
              <a:rPr lang="da-DK" sz="1600" dirty="0" smtClean="0"/>
              <a:t>Kl. 13.40 – 13.55 		</a:t>
            </a:r>
            <a:r>
              <a:rPr lang="da-DK" sz="1600" b="1" dirty="0" smtClean="0"/>
              <a:t>Ansøgningsprocessen v/Christine</a:t>
            </a:r>
          </a:p>
          <a:p>
            <a:pPr marL="0" indent="0">
              <a:lnSpc>
                <a:spcPct val="150000"/>
              </a:lnSpc>
              <a:buNone/>
            </a:pPr>
            <a:r>
              <a:rPr lang="da-DK" sz="1600" dirty="0" smtClean="0"/>
              <a:t>Kl. 13.55 – 14.30 		Spørgsmål</a:t>
            </a:r>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a:xfrm>
            <a:off x="628649" y="6327322"/>
            <a:ext cx="4759559" cy="180020"/>
          </a:xfrm>
        </p:spPr>
        <p:txBody>
          <a:bodyPr/>
          <a:lstStyle/>
          <a:p>
            <a:r>
              <a:rPr lang="da-DK" dirty="0"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a:xfrm>
            <a:off x="6489972" y="6342744"/>
            <a:ext cx="2057400" cy="365125"/>
          </a:xfrm>
        </p:spPr>
        <p:txBody>
          <a:bodyPr/>
          <a:lstStyle/>
          <a:p>
            <a:fld id="{1C4DB2EE-0873-4EBD-BD17-6A767A2B9A33}" type="slidenum">
              <a:rPr lang="da-DK" smtClean="0"/>
              <a:pPr/>
              <a:t>2</a:t>
            </a:fld>
            <a:endParaRPr lang="da-DK" dirty="0"/>
          </a:p>
        </p:txBody>
      </p:sp>
    </p:spTree>
    <p:extLst>
      <p:ext uri="{BB962C8B-B14F-4D97-AF65-F5344CB8AC3E}">
        <p14:creationId xmlns:p14="http://schemas.microsoft.com/office/powerpoint/2010/main" val="162180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Bidrag til evaluering jf. puljevejledningen</a:t>
            </a:r>
            <a:endParaRPr lang="da-DK" dirty="0"/>
          </a:p>
        </p:txBody>
      </p:sp>
      <p:sp>
        <p:nvSpPr>
          <p:cNvPr id="3" name="Pladsholder til indhold 2"/>
          <p:cNvSpPr>
            <a:spLocks noGrp="1"/>
          </p:cNvSpPr>
          <p:nvPr>
            <p:ph idx="1"/>
          </p:nvPr>
        </p:nvSpPr>
        <p:spPr>
          <a:xfrm>
            <a:off x="628649" y="1665126"/>
            <a:ext cx="7904163" cy="4248150"/>
          </a:xfrm>
        </p:spPr>
        <p:txBody>
          <a:bodyPr>
            <a:normAutofit/>
          </a:bodyPr>
          <a:lstStyle/>
          <a:p>
            <a:pPr marL="0" indent="0">
              <a:buNone/>
            </a:pPr>
            <a:r>
              <a:rPr lang="da-DK" b="1" dirty="0" smtClean="0"/>
              <a:t>Jeres bidrag til evalueringen kan bl.a. være:</a:t>
            </a:r>
          </a:p>
          <a:p>
            <a:r>
              <a:rPr lang="da-DK" dirty="0" smtClean="0"/>
              <a:t>Monitorering </a:t>
            </a:r>
            <a:r>
              <a:rPr lang="da-DK" dirty="0"/>
              <a:t>og dokumentation af implementeringen. </a:t>
            </a:r>
            <a:endParaRPr lang="da-DK" dirty="0" smtClean="0"/>
          </a:p>
          <a:p>
            <a:r>
              <a:rPr lang="da-DK" dirty="0" smtClean="0"/>
              <a:t>Dokumentation </a:t>
            </a:r>
            <a:r>
              <a:rPr lang="da-DK" dirty="0"/>
              <a:t>og målinger af resultater på borgerniveau via </a:t>
            </a:r>
            <a:r>
              <a:rPr lang="da-DK" dirty="0" err="1" smtClean="0"/>
              <a:t>surveys</a:t>
            </a:r>
            <a:r>
              <a:rPr lang="da-DK" dirty="0" smtClean="0"/>
              <a:t> og </a:t>
            </a:r>
            <a:r>
              <a:rPr lang="da-DK" dirty="0"/>
              <a:t>interviews.</a:t>
            </a:r>
          </a:p>
          <a:p>
            <a:r>
              <a:rPr lang="da-DK" dirty="0" smtClean="0"/>
              <a:t>Dokumentation </a:t>
            </a:r>
            <a:r>
              <a:rPr lang="da-DK" dirty="0"/>
              <a:t>og målinger af resultater på organisatorisk niveau, </a:t>
            </a:r>
            <a:r>
              <a:rPr lang="da-DK" dirty="0" smtClean="0"/>
              <a:t>via </a:t>
            </a:r>
            <a:r>
              <a:rPr lang="da-DK" dirty="0"/>
              <a:t>interviews eller fokusgrupper med evaluator.</a:t>
            </a:r>
          </a:p>
          <a:p>
            <a:r>
              <a:rPr lang="da-DK" dirty="0" smtClean="0"/>
              <a:t>Registrering af </a:t>
            </a:r>
            <a:r>
              <a:rPr lang="da-DK" dirty="0"/>
              <a:t>data for </a:t>
            </a:r>
            <a:r>
              <a:rPr lang="da-DK" dirty="0" smtClean="0"/>
              <a:t>modellens </a:t>
            </a:r>
            <a:r>
              <a:rPr lang="da-DK" dirty="0"/>
              <a:t>omkostninger.</a:t>
            </a:r>
          </a:p>
          <a:p>
            <a:r>
              <a:rPr lang="da-DK" dirty="0" smtClean="0"/>
              <a:t>Indgåelse </a:t>
            </a:r>
            <a:r>
              <a:rPr lang="da-DK" dirty="0"/>
              <a:t>af databehandleraftale i overensstemmelse med gældende regler.</a:t>
            </a:r>
          </a:p>
          <a:p>
            <a:r>
              <a:rPr lang="da-DK" dirty="0" smtClean="0"/>
              <a:t>I kan </a:t>
            </a:r>
            <a:r>
              <a:rPr lang="da-DK" dirty="0"/>
              <a:t>søge om lønudgifter til medarbejdere, der bidrager til evalueringen, herunder systematisk registrering og indsamling af data mv.</a:t>
            </a:r>
          </a:p>
          <a:p>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diasnummer 5"/>
          <p:cNvSpPr>
            <a:spLocks noGrp="1"/>
          </p:cNvSpPr>
          <p:nvPr>
            <p:ph type="sldNum" sz="quarter" idx="12"/>
          </p:nvPr>
        </p:nvSpPr>
        <p:spPr/>
        <p:txBody>
          <a:bodyPr/>
          <a:lstStyle/>
          <a:p>
            <a:fld id="{1C4DB2EE-0873-4EBD-BD17-6A767A2B9A33}" type="slidenum">
              <a:rPr lang="da-DK" smtClean="0"/>
              <a:pPr/>
              <a:t>20</a:t>
            </a:fld>
            <a:endParaRPr lang="da-DK" dirty="0"/>
          </a:p>
        </p:txBody>
      </p:sp>
    </p:spTree>
    <p:extLst>
      <p:ext uri="{BB962C8B-B14F-4D97-AF65-F5344CB8AC3E}">
        <p14:creationId xmlns:p14="http://schemas.microsoft.com/office/powerpoint/2010/main" val="1201629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Spørgsmål eller kommentarer? </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21</a:t>
            </a:fld>
            <a:endParaRPr lang="da-DK" dirty="0"/>
          </a:p>
        </p:txBody>
      </p:sp>
      <p:sp>
        <p:nvSpPr>
          <p:cNvPr id="14" name="Hjælp 13">
            <a:hlinkClick r:id="" action="ppaction://noaction" highlightClick="1"/>
          </p:cNvPr>
          <p:cNvSpPr/>
          <p:nvPr/>
        </p:nvSpPr>
        <p:spPr>
          <a:xfrm>
            <a:off x="2240470" y="1700808"/>
            <a:ext cx="4680520" cy="3692300"/>
          </a:xfrm>
          <a:prstGeom prst="actionButtonHelp">
            <a:avLst/>
          </a:prstGeom>
          <a:solidFill>
            <a:srgbClr val="CDDEF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2033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a-DK" dirty="0" smtClean="0"/>
              <a:t>Ansøgningsproces</a:t>
            </a:r>
            <a:endParaRPr lang="da-DK" dirty="0"/>
          </a:p>
        </p:txBody>
      </p:sp>
      <p:sp>
        <p:nvSpPr>
          <p:cNvPr id="8" name="Pladsholder til tekst 7" descr="Socialstyrelsen Logo" title="Socialstyrelsen Logo"/>
          <p:cNvSpPr>
            <a:spLocks noGrp="1"/>
          </p:cNvSpPr>
          <p:nvPr>
            <p:ph type="body" sz="quarter" idx="11"/>
          </p:nvPr>
        </p:nvSpPr>
        <p:spPr/>
        <p:txBody>
          <a:bodyPr/>
          <a:lstStyle/>
          <a:p>
            <a:endParaRPr lang="da-DK" dirty="0"/>
          </a:p>
        </p:txBody>
      </p:sp>
      <p:sp>
        <p:nvSpPr>
          <p:cNvPr id="11" name="Pladsholder til tekst 10" descr="Socialstyrelsens pay-off" title="Socialstyrelsens pay-off"/>
          <p:cNvSpPr>
            <a:spLocks noGrp="1"/>
          </p:cNvSpPr>
          <p:nvPr>
            <p:ph type="body" sz="quarter" idx="16"/>
          </p:nvPr>
        </p:nvSpPr>
        <p:spPr/>
        <p:txBody>
          <a:bodyPr>
            <a:normAutofit fontScale="25000" lnSpcReduction="20000"/>
          </a:bodyPr>
          <a:lstStyle/>
          <a:p>
            <a:endParaRPr lang="da-DK" dirty="0"/>
          </a:p>
        </p:txBody>
      </p:sp>
      <p:sp>
        <p:nvSpPr>
          <p:cNvPr id="10" name="Pladsholder til tekst 9" descr="&quot;&quot;" title="&quot;&quot;"/>
          <p:cNvSpPr>
            <a:spLocks noGrp="1"/>
          </p:cNvSpPr>
          <p:nvPr>
            <p:ph type="body" sz="quarter" idx="14"/>
          </p:nvPr>
        </p:nvSpPr>
        <p:spPr/>
        <p:txBody>
          <a:bodyPr>
            <a:normAutofit fontScale="25000" lnSpcReduction="20000"/>
          </a:bodyPr>
          <a:lstStyle/>
          <a:p>
            <a:endParaRPr lang="da-DK"/>
          </a:p>
        </p:txBody>
      </p:sp>
      <p:sp>
        <p:nvSpPr>
          <p:cNvPr id="9" name="Pladsholder til tekst 8" descr="&quot;&quot;" title="&quot;&quot;"/>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2202858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Hvad bør I vide som ansøger</a:t>
            </a:r>
            <a:endParaRPr lang="da-DK" dirty="0"/>
          </a:p>
        </p:txBody>
      </p:sp>
      <p:sp>
        <p:nvSpPr>
          <p:cNvPr id="7" name="Pladsholder til indhold 6"/>
          <p:cNvSpPr>
            <a:spLocks noGrp="1"/>
          </p:cNvSpPr>
          <p:nvPr>
            <p:ph idx="1"/>
          </p:nvPr>
        </p:nvSpPr>
        <p:spPr>
          <a:xfrm>
            <a:off x="628649" y="1628775"/>
            <a:ext cx="7904163" cy="3240385"/>
          </a:xfrm>
        </p:spPr>
        <p:txBody>
          <a:bodyPr>
            <a:normAutofit/>
          </a:bodyPr>
          <a:lstStyle/>
          <a:p>
            <a:r>
              <a:rPr lang="da-DK" sz="2000" dirty="0" smtClean="0"/>
              <a:t>Puljens hjemmel og lovgrundlag</a:t>
            </a:r>
          </a:p>
          <a:p>
            <a:r>
              <a:rPr lang="da-DK" sz="2000" dirty="0" smtClean="0"/>
              <a:t>Krav og kriterier for at opnå støtte</a:t>
            </a:r>
          </a:p>
          <a:p>
            <a:r>
              <a:rPr lang="da-DK" sz="2000" dirty="0" smtClean="0"/>
              <a:t>Selve ansøgningen  </a:t>
            </a:r>
            <a:endParaRPr lang="da-DK" sz="2000" dirty="0"/>
          </a:p>
          <a:p>
            <a:r>
              <a:rPr lang="da-DK" sz="2000" dirty="0" smtClean="0"/>
              <a:t>Tilskudsberettigede udgifter og budgetlægning</a:t>
            </a:r>
          </a:p>
          <a:p>
            <a:r>
              <a:rPr lang="da-DK" sz="2000" dirty="0" smtClean="0"/>
              <a:t>Gode råd til ansøger</a:t>
            </a:r>
            <a:endParaRPr lang="da-DK" sz="2000" dirty="0"/>
          </a:p>
        </p:txBody>
      </p:sp>
      <p:sp>
        <p:nvSpPr>
          <p:cNvPr id="4" name="Pladsholder til dato 3"/>
          <p:cNvSpPr>
            <a:spLocks noGrp="1"/>
          </p:cNvSpPr>
          <p:nvPr>
            <p:ph type="dt" sz="half" idx="4294967295"/>
          </p:nvPr>
        </p:nvSpPr>
        <p:spPr>
          <a:xfrm>
            <a:off x="7308304" y="6021288"/>
            <a:ext cx="1296144" cy="395387"/>
          </a:xfrm>
        </p:spPr>
        <p:txBody>
          <a:bodyPr/>
          <a:lstStyle/>
          <a:p>
            <a:r>
              <a:rPr lang="da-DK" smtClean="0"/>
              <a:t>13. juni 2022</a:t>
            </a:r>
            <a:endParaRPr lang="da-DK" dirty="0"/>
          </a:p>
        </p:txBody>
      </p:sp>
      <p:sp>
        <p:nvSpPr>
          <p:cNvPr id="5" name="Pladsholder til sidefod 4"/>
          <p:cNvSpPr>
            <a:spLocks noGrp="1"/>
          </p:cNvSpPr>
          <p:nvPr>
            <p:ph type="ftr" sz="quarter" idx="4294967295"/>
          </p:nvPr>
        </p:nvSpPr>
        <p:spPr>
          <a:xfrm>
            <a:off x="395536" y="6361952"/>
            <a:ext cx="4759325" cy="179388"/>
          </a:xfrm>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4294967295"/>
          </p:nvPr>
        </p:nvSpPr>
        <p:spPr>
          <a:xfrm>
            <a:off x="7086600" y="6356350"/>
            <a:ext cx="2057400" cy="365125"/>
          </a:xfrm>
        </p:spPr>
        <p:txBody>
          <a:bodyPr/>
          <a:lstStyle/>
          <a:p>
            <a:fld id="{1C4DB2EE-0873-4EBD-BD17-6A767A2B9A33}" type="slidenum">
              <a:rPr lang="da-DK" smtClean="0"/>
              <a:pPr/>
              <a:t>23</a:t>
            </a:fld>
            <a:endParaRPr lang="da-DK" dirty="0"/>
          </a:p>
        </p:txBody>
      </p:sp>
    </p:spTree>
    <p:extLst>
      <p:ext uri="{BB962C8B-B14F-4D97-AF65-F5344CB8AC3E}">
        <p14:creationId xmlns:p14="http://schemas.microsoft.com/office/powerpoint/2010/main" val="3206280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4"/>
          </p:nvPr>
        </p:nvSpPr>
        <p:spPr/>
        <p:txBody>
          <a:bodyPr/>
          <a:lstStyle/>
          <a:p>
            <a:r>
              <a:rPr lang="da-DK" smtClean="0"/>
              <a:t>13. juni 2022</a:t>
            </a:r>
            <a:endParaRPr lang="da-DK" dirty="0"/>
          </a:p>
        </p:txBody>
      </p:sp>
      <p:sp>
        <p:nvSpPr>
          <p:cNvPr id="4" name="Pladsholder til sidefod 3"/>
          <p:cNvSpPr>
            <a:spLocks noGrp="1"/>
          </p:cNvSpPr>
          <p:nvPr>
            <p:ph type="ftr" sz="quarter" idx="15"/>
          </p:nvPr>
        </p:nvSpPr>
        <p:spPr>
          <a:xfrm>
            <a:off x="628649" y="6388144"/>
            <a:ext cx="4759559" cy="180020"/>
          </a:xfrm>
        </p:spPr>
        <p:txBody>
          <a:bodyPr/>
          <a:lstStyle/>
          <a:p>
            <a:r>
              <a:rPr lang="da-DK" smtClean="0"/>
              <a:t>Ansøgningspulje til modning af model til styrkelse af den kommunale indsats til voldsudsatte</a:t>
            </a:r>
            <a:endParaRPr lang="da-DK" dirty="0"/>
          </a:p>
        </p:txBody>
      </p:sp>
      <p:sp>
        <p:nvSpPr>
          <p:cNvPr id="5" name="Pladsholder til slidenummer 4"/>
          <p:cNvSpPr>
            <a:spLocks noGrp="1"/>
          </p:cNvSpPr>
          <p:nvPr>
            <p:ph type="sldNum" sz="quarter" idx="16"/>
          </p:nvPr>
        </p:nvSpPr>
        <p:spPr/>
        <p:txBody>
          <a:bodyPr/>
          <a:lstStyle/>
          <a:p>
            <a:fld id="{1C4DB2EE-0873-4EBD-BD17-6A767A2B9A33}" type="slidenum">
              <a:rPr lang="da-DK" smtClean="0"/>
              <a:pPr/>
              <a:t>24</a:t>
            </a:fld>
            <a:endParaRPr lang="da-DK" dirty="0"/>
          </a:p>
        </p:txBody>
      </p:sp>
      <p:sp>
        <p:nvSpPr>
          <p:cNvPr id="7" name="Titel 6"/>
          <p:cNvSpPr>
            <a:spLocks noGrp="1"/>
          </p:cNvSpPr>
          <p:nvPr>
            <p:ph type="title"/>
          </p:nvPr>
        </p:nvSpPr>
        <p:spPr>
          <a:xfrm>
            <a:off x="628649" y="945071"/>
            <a:ext cx="4519415" cy="539713"/>
          </a:xfrm>
        </p:spPr>
        <p:txBody>
          <a:bodyPr/>
          <a:lstStyle/>
          <a:p>
            <a:r>
              <a:rPr lang="da-DK" sz="3200" dirty="0" smtClean="0"/>
              <a:t>Bekendtgørelsen </a:t>
            </a:r>
            <a:r>
              <a:rPr lang="da-DK" sz="2000" dirty="0" smtClean="0"/>
              <a:t/>
            </a:r>
            <a:br>
              <a:rPr lang="da-DK" sz="2000" dirty="0" smtClean="0"/>
            </a:br>
            <a:r>
              <a:rPr lang="da-DK" sz="2000" dirty="0" smtClean="0"/>
              <a:t/>
            </a:r>
            <a:br>
              <a:rPr lang="da-DK" sz="2000" dirty="0" smtClean="0"/>
            </a:br>
            <a:endParaRPr lang="da-DK" sz="2000" dirty="0"/>
          </a:p>
        </p:txBody>
      </p:sp>
      <p:sp>
        <p:nvSpPr>
          <p:cNvPr id="10" name="Pladsholder til billede 20"/>
          <p:cNvSpPr>
            <a:spLocks noGrp="1"/>
          </p:cNvSpPr>
          <p:nvPr>
            <p:ph type="body" sz="quarter" idx="13"/>
          </p:nvPr>
        </p:nvSpPr>
        <p:spPr>
          <a:xfrm>
            <a:off x="628650" y="1628775"/>
            <a:ext cx="7256464" cy="3024361"/>
          </a:xfrm>
        </p:spPr>
        <p:txBody>
          <a:bodyPr>
            <a:normAutofit/>
          </a:bodyPr>
          <a:lstStyle/>
          <a:p>
            <a:r>
              <a:rPr lang="da-DK" sz="2000" dirty="0" smtClean="0"/>
              <a:t>Bekendtgørelsen indeholder krav og kriterier, som ansøgere skal leve op til for at opnå tilskud. Herunder krav og betingelser, som gælder for anvendelse af tilskuddet, regnskabsaflæggelse, afrapportering mv. </a:t>
            </a:r>
          </a:p>
          <a:p>
            <a:endParaRPr lang="da-DK" sz="2000" dirty="0"/>
          </a:p>
          <a:p>
            <a:r>
              <a:rPr lang="da-DK" sz="2000" dirty="0" smtClean="0"/>
              <a:t>Bekendtgørelsen styrker retssikkerheden for ansøgere og tilskudsmodtagere.</a:t>
            </a:r>
          </a:p>
          <a:p>
            <a:endParaRPr lang="da-DK" dirty="0"/>
          </a:p>
          <a:p>
            <a:endParaRPr lang="da-DK" dirty="0"/>
          </a:p>
        </p:txBody>
      </p:sp>
    </p:spTree>
    <p:extLst>
      <p:ext uri="{BB962C8B-B14F-4D97-AF65-F5344CB8AC3E}">
        <p14:creationId xmlns:p14="http://schemas.microsoft.com/office/powerpoint/2010/main" val="3136793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2"/>
          </p:nvPr>
        </p:nvSpPr>
        <p:spPr>
          <a:xfrm>
            <a:off x="4716016" y="922125"/>
            <a:ext cx="4320853" cy="4931853"/>
          </a:xfrm>
        </p:spPr>
        <p:txBody>
          <a:bodyPr>
            <a:noAutofit/>
          </a:bodyPr>
          <a:lstStyle/>
          <a:p>
            <a:pPr marL="0" indent="0">
              <a:buNone/>
            </a:pPr>
            <a:r>
              <a:rPr lang="da-DK" sz="1400" b="1" dirty="0" smtClean="0">
                <a:solidFill>
                  <a:schemeClr val="tx2"/>
                </a:solidFill>
              </a:rPr>
              <a:t>Tildelingskriterier:</a:t>
            </a:r>
          </a:p>
          <a:p>
            <a:pPr marL="0" indent="0">
              <a:buNone/>
            </a:pPr>
            <a:endParaRPr lang="da-DK" sz="1400" b="1" dirty="0" smtClean="0">
              <a:solidFill>
                <a:schemeClr val="tx2"/>
              </a:solidFill>
            </a:endParaRPr>
          </a:p>
          <a:p>
            <a:pPr marL="0" indent="0">
              <a:buNone/>
            </a:pPr>
            <a:r>
              <a:rPr lang="da-DK" sz="1400" b="1" dirty="0" smtClean="0"/>
              <a:t>§ 6: </a:t>
            </a:r>
            <a:r>
              <a:rPr lang="da-DK" sz="1400" dirty="0"/>
              <a:t>Der gælder følgende faglige krav for at opnå tilskud fra ansøgningspuljen</a:t>
            </a:r>
            <a:r>
              <a:rPr lang="da-DK" sz="1400" dirty="0" smtClean="0"/>
              <a:t>:</a:t>
            </a:r>
          </a:p>
          <a:p>
            <a:pPr marL="0" indent="0">
              <a:buNone/>
            </a:pPr>
            <a:r>
              <a:rPr lang="da-DK" sz="1400" dirty="0" smtClean="0"/>
              <a:t>1) Kommunen </a:t>
            </a:r>
            <a:r>
              <a:rPr lang="da-DK" sz="1400" dirty="0"/>
              <a:t>skal redegøre for sine forudsætninger for at bidrage til modningen af en på forhånd fastlagt indsats for ambulante tilbud i kommunalt regi. Indsatsen uddybes i ansøgningsvejledningen og tilhørende bilag.</a:t>
            </a:r>
          </a:p>
          <a:p>
            <a:pPr marL="0" indent="0">
              <a:buNone/>
            </a:pPr>
            <a:r>
              <a:rPr lang="da-DK" sz="1400" dirty="0"/>
              <a:t>2) På baggrund af en konkret vurdering, skal kommunen sandsynliggøre et tilstrækkeligt stort antal borgere i målgruppen til at kunne modne modellen, herunder oprette gruppebaserede samtaleforløb.</a:t>
            </a:r>
          </a:p>
          <a:p>
            <a:pPr marL="0" indent="0">
              <a:buNone/>
            </a:pPr>
            <a:endParaRPr lang="da-DK" sz="1400" dirty="0" smtClean="0"/>
          </a:p>
        </p:txBody>
      </p:sp>
      <p:sp>
        <p:nvSpPr>
          <p:cNvPr id="3" name="Pladsholder til tekst 2"/>
          <p:cNvSpPr>
            <a:spLocks noGrp="1"/>
          </p:cNvSpPr>
          <p:nvPr>
            <p:ph type="body" sz="quarter" idx="13"/>
          </p:nvPr>
        </p:nvSpPr>
        <p:spPr>
          <a:xfrm>
            <a:off x="628649" y="1841309"/>
            <a:ext cx="3475300" cy="3672061"/>
          </a:xfrm>
        </p:spPr>
        <p:txBody>
          <a:bodyPr>
            <a:normAutofit fontScale="92500"/>
          </a:bodyPr>
          <a:lstStyle/>
          <a:p>
            <a:pPr marL="0" indent="0">
              <a:buNone/>
            </a:pPr>
            <a:r>
              <a:rPr lang="da-DK" sz="1400" b="1" dirty="0"/>
              <a:t>§ 2. </a:t>
            </a:r>
            <a:r>
              <a:rPr lang="da-DK" sz="1400" dirty="0"/>
              <a:t>Ansøgningspuljens formål er </a:t>
            </a:r>
            <a:r>
              <a:rPr lang="da-DK" sz="1400" dirty="0" smtClean="0"/>
              <a:t>at </a:t>
            </a:r>
            <a:r>
              <a:rPr lang="da-DK" sz="1400" dirty="0"/>
              <a:t>modne en indsats, der skal styrke den kommunale indsats til voldsudsatte, der i dag ikke opsøger hjælp eller ikke får den rette støtte, og at modellen ved projektets afslutning er modnet til et niveau, hvor den er klar til at blive systematisk </a:t>
            </a:r>
            <a:r>
              <a:rPr lang="da-DK" sz="1400" dirty="0" smtClean="0"/>
              <a:t>afprøvet.</a:t>
            </a:r>
            <a:endParaRPr lang="da-DK" sz="1400" dirty="0"/>
          </a:p>
          <a:p>
            <a:pPr marL="0" indent="0">
              <a:buNone/>
            </a:pPr>
            <a:endParaRPr lang="da-DK" sz="1400" dirty="0" smtClean="0"/>
          </a:p>
          <a:p>
            <a:pPr marL="0" indent="0">
              <a:buNone/>
            </a:pPr>
            <a:r>
              <a:rPr lang="da-DK" sz="1400" b="1" dirty="0" smtClean="0"/>
              <a:t>§ </a:t>
            </a:r>
            <a:r>
              <a:rPr lang="da-DK" sz="1400" b="1" dirty="0"/>
              <a:t>4. </a:t>
            </a:r>
            <a:r>
              <a:rPr lang="da-DK" sz="1400" dirty="0"/>
              <a:t>Tilskud kan ydes til </a:t>
            </a:r>
            <a:r>
              <a:rPr lang="da-DK" sz="1400" dirty="0" smtClean="0"/>
              <a:t>kommuner.</a:t>
            </a:r>
          </a:p>
          <a:p>
            <a:pPr marL="0" indent="0">
              <a:buNone/>
            </a:pPr>
            <a:endParaRPr lang="da-DK" sz="1400" dirty="0"/>
          </a:p>
          <a:p>
            <a:pPr marL="0" indent="0">
              <a:buNone/>
            </a:pPr>
            <a:r>
              <a:rPr lang="da-DK" sz="1400" b="1" dirty="0"/>
              <a:t>§ 5. </a:t>
            </a:r>
            <a:r>
              <a:rPr lang="da-DK" sz="1400" dirty="0"/>
              <a:t>Målgruppen for ansøgningspuljen er </a:t>
            </a:r>
            <a:r>
              <a:rPr lang="da-DK" sz="1400" dirty="0" smtClean="0"/>
              <a:t>mænd og kvinder over 18 år, der er </a:t>
            </a:r>
            <a:r>
              <a:rPr lang="da-DK" sz="1400" dirty="0"/>
              <a:t>udsat for vold i nære </a:t>
            </a:r>
            <a:r>
              <a:rPr lang="da-DK" sz="1400" dirty="0" smtClean="0"/>
              <a:t>familie- og/eller partnerrelationer, og som ikke tager ophold på et kvinde- eller mandekrisecenter.  </a:t>
            </a:r>
          </a:p>
          <a:p>
            <a:pPr marL="0" indent="0">
              <a:buNone/>
            </a:pPr>
            <a:endParaRPr lang="da-DK" sz="1400" dirty="0"/>
          </a:p>
          <a:p>
            <a:pPr marL="0" indent="0">
              <a:buNone/>
            </a:pPr>
            <a:endParaRPr lang="da-DK" sz="1400" dirty="0"/>
          </a:p>
        </p:txBody>
      </p:sp>
      <p:sp>
        <p:nvSpPr>
          <p:cNvPr id="4" name="Pladsholder til dato 3"/>
          <p:cNvSpPr>
            <a:spLocks noGrp="1"/>
          </p:cNvSpPr>
          <p:nvPr>
            <p:ph type="dt" sz="half" idx="14"/>
          </p:nvPr>
        </p:nvSpPr>
        <p:spPr/>
        <p:txBody>
          <a:bodyPr/>
          <a:lstStyle/>
          <a:p>
            <a:r>
              <a:rPr lang="da-DK" smtClean="0"/>
              <a:t>13. juni 2022</a:t>
            </a:r>
            <a:endParaRPr lang="da-DK" dirty="0"/>
          </a:p>
        </p:txBody>
      </p:sp>
      <p:sp>
        <p:nvSpPr>
          <p:cNvPr id="5" name="Pladsholder til sidefod 4"/>
          <p:cNvSpPr>
            <a:spLocks noGrp="1"/>
          </p:cNvSpPr>
          <p:nvPr>
            <p:ph type="ftr" sz="quarter" idx="15"/>
          </p:nvPr>
        </p:nvSpPr>
        <p:spPr>
          <a:xfrm>
            <a:off x="628649" y="6273316"/>
            <a:ext cx="4759559" cy="252028"/>
          </a:xfrm>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6"/>
          </p:nvPr>
        </p:nvSpPr>
        <p:spPr/>
        <p:txBody>
          <a:bodyPr/>
          <a:lstStyle/>
          <a:p>
            <a:fld id="{1C4DB2EE-0873-4EBD-BD17-6A767A2B9A33}" type="slidenum">
              <a:rPr lang="da-DK" smtClean="0"/>
              <a:pPr/>
              <a:t>25</a:t>
            </a:fld>
            <a:endParaRPr lang="da-DK" dirty="0"/>
          </a:p>
        </p:txBody>
      </p:sp>
      <p:sp>
        <p:nvSpPr>
          <p:cNvPr id="7" name="Titel 6"/>
          <p:cNvSpPr>
            <a:spLocks noGrp="1"/>
          </p:cNvSpPr>
          <p:nvPr>
            <p:ph type="title"/>
          </p:nvPr>
        </p:nvSpPr>
        <p:spPr>
          <a:xfrm>
            <a:off x="628649" y="922125"/>
            <a:ext cx="3672408" cy="922699"/>
          </a:xfrm>
        </p:spPr>
        <p:txBody>
          <a:bodyPr/>
          <a:lstStyle/>
          <a:p>
            <a:r>
              <a:rPr lang="da-DK" sz="2000" dirty="0" smtClean="0"/>
              <a:t>BEK</a:t>
            </a:r>
            <a:r>
              <a:rPr lang="da-DK" sz="2000" dirty="0"/>
              <a:t> </a:t>
            </a:r>
            <a:r>
              <a:rPr lang="da-DK" sz="2000" dirty="0" smtClean="0"/>
              <a:t>nr.</a:t>
            </a:r>
            <a:r>
              <a:rPr lang="da-DK" sz="2000" dirty="0"/>
              <a:t> 267 af 28/02/2022 </a:t>
            </a:r>
            <a:r>
              <a:rPr lang="da-DK" sz="2000" dirty="0" smtClean="0"/>
              <a:t/>
            </a:r>
            <a:br>
              <a:rPr lang="da-DK" sz="2000" dirty="0" smtClean="0"/>
            </a:br>
            <a:r>
              <a:rPr lang="da-DK" sz="2000" dirty="0" smtClean="0"/>
              <a:t>(</a:t>
            </a:r>
            <a:r>
              <a:rPr lang="da-DK" sz="2000" dirty="0"/>
              <a:t>Gældende)</a:t>
            </a:r>
          </a:p>
        </p:txBody>
      </p:sp>
    </p:spTree>
    <p:extLst>
      <p:ext uri="{BB962C8B-B14F-4D97-AF65-F5344CB8AC3E}">
        <p14:creationId xmlns:p14="http://schemas.microsoft.com/office/powerpoint/2010/main" val="4238043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i="1" dirty="0"/>
              <a:t>Stk. 2. </a:t>
            </a:r>
            <a:r>
              <a:rPr lang="da-DK" sz="1600" dirty="0"/>
              <a:t>Der gælder endvidere følgende organisatoriske krav for at opnå tilskud fra ansøgningspuljen: </a:t>
            </a:r>
            <a:br>
              <a:rPr lang="da-DK" sz="1600" dirty="0"/>
            </a:br>
            <a:endParaRPr lang="da-DK" sz="1600" dirty="0"/>
          </a:p>
        </p:txBody>
      </p:sp>
      <p:sp>
        <p:nvSpPr>
          <p:cNvPr id="3" name="Pladsholder til indhold 2"/>
          <p:cNvSpPr>
            <a:spLocks noGrp="1"/>
          </p:cNvSpPr>
          <p:nvPr>
            <p:ph idx="1"/>
          </p:nvPr>
        </p:nvSpPr>
        <p:spPr/>
        <p:txBody>
          <a:bodyPr>
            <a:normAutofit lnSpcReduction="10000"/>
          </a:bodyPr>
          <a:lstStyle/>
          <a:p>
            <a:pPr marL="0" indent="0">
              <a:buNone/>
            </a:pPr>
            <a:r>
              <a:rPr lang="da-DK" sz="1400" dirty="0" smtClean="0"/>
              <a:t>1</a:t>
            </a:r>
            <a:r>
              <a:rPr lang="da-DK" sz="1400" dirty="0"/>
              <a:t>) Kommunen skal beskrive projektets organisering, der skal understøtte modningen af indsatsen.</a:t>
            </a:r>
          </a:p>
          <a:p>
            <a:pPr marL="0" indent="0">
              <a:buNone/>
            </a:pPr>
            <a:endParaRPr lang="da-DK" sz="1400" dirty="0" smtClean="0"/>
          </a:p>
          <a:p>
            <a:pPr marL="0" indent="0">
              <a:buNone/>
            </a:pPr>
            <a:r>
              <a:rPr lang="da-DK" sz="1400" dirty="0" smtClean="0"/>
              <a:t>2</a:t>
            </a:r>
            <a:r>
              <a:rPr lang="da-DK" sz="1400" dirty="0"/>
              <a:t>) Kommunen skal udpege relevante nøglemedarbejdere, der skal deltage i kompetenceudvikling, så de kan risikovurdere den voldsudsattes situation. De samme eller andre kommunale nøglemedarbejdere kompetenceudvikles, så de kan forestå indsatsens gruppebaserede samtaleforløb og eventuelt individuelle samtaleforløb.</a:t>
            </a:r>
          </a:p>
          <a:p>
            <a:pPr marL="0" indent="0">
              <a:buNone/>
            </a:pPr>
            <a:endParaRPr lang="da-DK" sz="1400" dirty="0" smtClean="0"/>
          </a:p>
          <a:p>
            <a:pPr marL="0" indent="0">
              <a:buNone/>
            </a:pPr>
            <a:r>
              <a:rPr lang="da-DK" sz="1400" dirty="0" smtClean="0"/>
              <a:t>3</a:t>
            </a:r>
            <a:r>
              <a:rPr lang="da-DK" sz="1400" dirty="0"/>
              <a:t>) Kommunen skal forpligte sig til at indgå samarbejde med Socialstyrelsen, ekstern leverandør og øvrige kommuner og skal deltage i evalueringsaktiviteter, herunder en omkostningsvurdering af kommunens varetagelse af indsatsen.</a:t>
            </a:r>
          </a:p>
          <a:p>
            <a:pPr marL="0" indent="0">
              <a:buNone/>
            </a:pPr>
            <a:endParaRPr lang="da-DK" sz="1400" dirty="0" smtClean="0"/>
          </a:p>
          <a:p>
            <a:pPr marL="0" indent="0">
              <a:buNone/>
            </a:pPr>
            <a:r>
              <a:rPr lang="da-DK" sz="1400" dirty="0" smtClean="0"/>
              <a:t>4</a:t>
            </a:r>
            <a:r>
              <a:rPr lang="da-DK" sz="1400" dirty="0"/>
              <a:t>) Kommunen skal ved projektets start have udpeget en projektkoordinator og inden for tre måneder have etableret et implementeringsteam med relevante, faglige kompetencer og en styregruppe med ledelsesrepræsentation.</a:t>
            </a:r>
          </a:p>
          <a:p>
            <a:pPr marL="0" indent="0">
              <a:buNone/>
            </a:pPr>
            <a:endParaRPr lang="da-DK" sz="1400" dirty="0" smtClean="0"/>
          </a:p>
          <a:p>
            <a:pPr marL="0" indent="0">
              <a:buNone/>
            </a:pPr>
            <a:r>
              <a:rPr lang="da-DK" sz="1400" dirty="0" smtClean="0"/>
              <a:t>5</a:t>
            </a:r>
            <a:r>
              <a:rPr lang="da-DK" sz="1400" dirty="0"/>
              <a:t>) Projektsamarbejdet skal være godkendt på relevant direktionsniveau i kommunen.</a:t>
            </a:r>
          </a:p>
          <a:p>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26</a:t>
            </a:fld>
            <a:endParaRPr lang="da-DK" dirty="0"/>
          </a:p>
        </p:txBody>
      </p:sp>
    </p:spTree>
    <p:extLst>
      <p:ext uri="{BB962C8B-B14F-4D97-AF65-F5344CB8AC3E}">
        <p14:creationId xmlns:p14="http://schemas.microsoft.com/office/powerpoint/2010/main" val="141585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Vejledningen </a:t>
            </a:r>
            <a:endParaRPr lang="da-DK" dirty="0"/>
          </a:p>
        </p:txBody>
      </p:sp>
      <p:sp>
        <p:nvSpPr>
          <p:cNvPr id="6" name="Pladsholder til indhold 5"/>
          <p:cNvSpPr>
            <a:spLocks noGrp="1"/>
          </p:cNvSpPr>
          <p:nvPr>
            <p:ph idx="1"/>
          </p:nvPr>
        </p:nvSpPr>
        <p:spPr/>
        <p:txBody>
          <a:bodyPr>
            <a:normAutofit/>
          </a:bodyPr>
          <a:lstStyle/>
          <a:p>
            <a:r>
              <a:rPr lang="da-DK" dirty="0" smtClean="0"/>
              <a:t>Vejledningen uddyber bekendtgørelsen.</a:t>
            </a:r>
          </a:p>
          <a:p>
            <a:endParaRPr lang="da-DK" dirty="0"/>
          </a:p>
          <a:p>
            <a:r>
              <a:rPr lang="da-DK" dirty="0" smtClean="0"/>
              <a:t>Vejledningen giver indblik i indsatsen og de otte kerneelementer, samt  krav til kommunernes deltagelse i evalueringsaktiviteter.   </a:t>
            </a:r>
          </a:p>
          <a:p>
            <a:endParaRPr lang="da-DK" dirty="0" smtClean="0"/>
          </a:p>
          <a:p>
            <a:r>
              <a:rPr lang="da-DK" dirty="0" smtClean="0"/>
              <a:t>Vejledningens afsnit 9 om tildelingskriterier og vurdering udfoldes og forklares.</a:t>
            </a:r>
          </a:p>
          <a:p>
            <a:endParaRPr lang="da-DK" dirty="0"/>
          </a:p>
          <a:p>
            <a:r>
              <a:rPr lang="da-DK" dirty="0" smtClean="0"/>
              <a:t>Vejledningen uddyber tilskudsberettigede udgifter.</a:t>
            </a:r>
          </a:p>
          <a:p>
            <a:endParaRPr lang="da-DK" dirty="0"/>
          </a:p>
          <a:p>
            <a:r>
              <a:rPr lang="da-DK" dirty="0" smtClean="0"/>
              <a:t>Vejledningen oplyser om, hvad der skal eller kan sendes med som bilag udover budget og ansøgning.</a:t>
            </a:r>
          </a:p>
          <a:p>
            <a:endParaRPr lang="da-DK" dirty="0"/>
          </a:p>
        </p:txBody>
      </p:sp>
      <p:sp>
        <p:nvSpPr>
          <p:cNvPr id="3" name="Pladsholder til dato 2"/>
          <p:cNvSpPr>
            <a:spLocks noGrp="1"/>
          </p:cNvSpPr>
          <p:nvPr>
            <p:ph type="dt" sz="half" idx="10"/>
          </p:nvPr>
        </p:nvSpPr>
        <p:spPr/>
        <p:txBody>
          <a:bodyPr/>
          <a:lstStyle/>
          <a:p>
            <a:r>
              <a:rPr lang="da-DK" smtClean="0"/>
              <a:t>13. juni 2022</a:t>
            </a:r>
            <a:endParaRPr lang="en-GB" dirty="0"/>
          </a:p>
        </p:txBody>
      </p:sp>
      <p:sp>
        <p:nvSpPr>
          <p:cNvPr id="4" name="Pladsholder til sidefod 3"/>
          <p:cNvSpPr>
            <a:spLocks noGrp="1"/>
          </p:cNvSpPr>
          <p:nvPr>
            <p:ph type="ftr" sz="quarter" idx="11"/>
          </p:nvPr>
        </p:nvSpPr>
        <p:spPr>
          <a:xfrm>
            <a:off x="628649" y="6273316"/>
            <a:ext cx="4759559" cy="324036"/>
          </a:xfrm>
        </p:spPr>
        <p:txBody>
          <a:bodyPr/>
          <a:lstStyle/>
          <a:p>
            <a:r>
              <a:rPr lang="da-DK" smtClean="0"/>
              <a:t>Ansøgningspulje til modning af model til styrkelse af den kommunale indsats til voldsudsatte</a:t>
            </a:r>
            <a:endParaRPr lang="en-GB" dirty="0"/>
          </a:p>
        </p:txBody>
      </p:sp>
      <p:sp>
        <p:nvSpPr>
          <p:cNvPr id="5" name="Pladsholder til slidenummer 4"/>
          <p:cNvSpPr>
            <a:spLocks noGrp="1"/>
          </p:cNvSpPr>
          <p:nvPr>
            <p:ph type="sldNum" sz="quarter" idx="12"/>
          </p:nvPr>
        </p:nvSpPr>
        <p:spPr/>
        <p:txBody>
          <a:bodyPr/>
          <a:lstStyle/>
          <a:p>
            <a:fld id="{1C4DB2EE-0873-4EBD-BD17-6A767A2B9A33}" type="slidenum">
              <a:rPr lang="en-GB" smtClean="0"/>
              <a:pPr/>
              <a:t>27</a:t>
            </a:fld>
            <a:endParaRPr lang="en-GB" dirty="0"/>
          </a:p>
        </p:txBody>
      </p:sp>
    </p:spTree>
    <p:extLst>
      <p:ext uri="{BB962C8B-B14F-4D97-AF65-F5344CB8AC3E}">
        <p14:creationId xmlns:p14="http://schemas.microsoft.com/office/powerpoint/2010/main" val="617891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Gode råd </a:t>
            </a:r>
            <a:r>
              <a:rPr lang="da-DK" dirty="0" smtClean="0"/>
              <a:t>til budgetlægning </a:t>
            </a:r>
            <a:endParaRPr lang="da-DK" dirty="0"/>
          </a:p>
        </p:txBody>
      </p:sp>
      <p:sp>
        <p:nvSpPr>
          <p:cNvPr id="7" name="Pladsholder til indhold 6"/>
          <p:cNvSpPr>
            <a:spLocks noGrp="1"/>
          </p:cNvSpPr>
          <p:nvPr>
            <p:ph idx="1"/>
          </p:nvPr>
        </p:nvSpPr>
        <p:spPr/>
        <p:txBody>
          <a:bodyPr/>
          <a:lstStyle/>
          <a:p>
            <a:pPr marL="342900" indent="-342900">
              <a:buFont typeface="+mj-lt"/>
              <a:buAutoNum type="arabicPeriod"/>
            </a:pPr>
            <a:r>
              <a:rPr lang="da-DK" dirty="0" smtClean="0"/>
              <a:t>Sæt god tid af til budgettet.</a:t>
            </a:r>
          </a:p>
          <a:p>
            <a:pPr marL="342900" indent="-342900">
              <a:buFont typeface="+mj-lt"/>
              <a:buAutoNum type="arabicPeriod"/>
            </a:pPr>
            <a:endParaRPr lang="da-DK" dirty="0"/>
          </a:p>
          <a:p>
            <a:pPr marL="342900" indent="-342900">
              <a:buAutoNum type="arabicPeriod" startAt="2"/>
            </a:pPr>
            <a:r>
              <a:rPr lang="da-DK" dirty="0" smtClean="0"/>
              <a:t>Læs vejledningen.</a:t>
            </a:r>
          </a:p>
          <a:p>
            <a:pPr marL="342900" indent="-342900">
              <a:buAutoNum type="arabicPeriod" startAt="2"/>
            </a:pPr>
            <a:endParaRPr lang="da-DK" dirty="0"/>
          </a:p>
          <a:p>
            <a:pPr marL="342900" indent="-342900">
              <a:buAutoNum type="arabicPeriod" startAt="2"/>
            </a:pPr>
            <a:r>
              <a:rPr lang="da-DK" dirty="0" smtClean="0"/>
              <a:t>Vær realistisk i jeres skøn.</a:t>
            </a:r>
          </a:p>
          <a:p>
            <a:pPr marL="342900" indent="-342900">
              <a:buAutoNum type="arabicPeriod" startAt="2"/>
            </a:pPr>
            <a:endParaRPr lang="da-DK" dirty="0"/>
          </a:p>
          <a:p>
            <a:pPr marL="342900" indent="-342900">
              <a:buAutoNum type="arabicPeriod" startAt="2"/>
            </a:pPr>
            <a:r>
              <a:rPr lang="da-DK" dirty="0" smtClean="0"/>
              <a:t>Overensstemmelse mellem budget og ansøgning.</a:t>
            </a:r>
          </a:p>
          <a:p>
            <a:pPr marL="342900" indent="-342900">
              <a:buAutoNum type="arabicPeriod" startAt="2"/>
            </a:pPr>
            <a:endParaRPr lang="da-DK" dirty="0"/>
          </a:p>
          <a:p>
            <a:pPr marL="342900" indent="-342900">
              <a:buAutoNum type="arabicPeriod" startAt="2"/>
            </a:pPr>
            <a:r>
              <a:rPr lang="da-DK" dirty="0" smtClean="0"/>
              <a:t>Udarbejd noter til budgetposter.</a:t>
            </a:r>
          </a:p>
          <a:p>
            <a:pPr marL="0" indent="0">
              <a:buNone/>
            </a:pPr>
            <a:endParaRPr lang="da-DK" dirty="0" smtClean="0"/>
          </a:p>
        </p:txBody>
      </p:sp>
      <p:sp>
        <p:nvSpPr>
          <p:cNvPr id="3" name="Pladsholder til dato 2"/>
          <p:cNvSpPr>
            <a:spLocks noGrp="1"/>
          </p:cNvSpPr>
          <p:nvPr>
            <p:ph type="dt" sz="half" idx="10"/>
          </p:nvPr>
        </p:nvSpPr>
        <p:spPr/>
        <p:txBody>
          <a:bodyPr/>
          <a:lstStyle/>
          <a:p>
            <a:r>
              <a:rPr lang="da-DK" smtClean="0"/>
              <a:t>13. juni 2022</a:t>
            </a:r>
            <a:endParaRPr lang="en-GB" dirty="0"/>
          </a:p>
        </p:txBody>
      </p:sp>
      <p:sp>
        <p:nvSpPr>
          <p:cNvPr id="4" name="Pladsholder til sidefod 3"/>
          <p:cNvSpPr>
            <a:spLocks noGrp="1"/>
          </p:cNvSpPr>
          <p:nvPr>
            <p:ph type="ftr" sz="quarter" idx="11"/>
          </p:nvPr>
        </p:nvSpPr>
        <p:spPr>
          <a:xfrm>
            <a:off x="628649" y="6273316"/>
            <a:ext cx="4759559" cy="324036"/>
          </a:xfrm>
        </p:spPr>
        <p:txBody>
          <a:bodyPr/>
          <a:lstStyle/>
          <a:p>
            <a:r>
              <a:rPr lang="da-DK" smtClean="0"/>
              <a:t>Ansøgningspulje til modning af model til styrkelse af den kommunale indsats til voldsudsatte</a:t>
            </a:r>
            <a:endParaRPr lang="en-GB" dirty="0"/>
          </a:p>
        </p:txBody>
      </p:sp>
      <p:sp>
        <p:nvSpPr>
          <p:cNvPr id="5" name="Pladsholder til slidenummer 4"/>
          <p:cNvSpPr>
            <a:spLocks noGrp="1"/>
          </p:cNvSpPr>
          <p:nvPr>
            <p:ph type="sldNum" sz="quarter" idx="12"/>
          </p:nvPr>
        </p:nvSpPr>
        <p:spPr/>
        <p:txBody>
          <a:bodyPr/>
          <a:lstStyle/>
          <a:p>
            <a:fld id="{1C4DB2EE-0873-4EBD-BD17-6A767A2B9A33}" type="slidenum">
              <a:rPr lang="en-GB" smtClean="0"/>
              <a:pPr/>
              <a:t>28</a:t>
            </a:fld>
            <a:endParaRPr lang="en-GB" dirty="0"/>
          </a:p>
        </p:txBody>
      </p:sp>
    </p:spTree>
    <p:extLst>
      <p:ext uri="{BB962C8B-B14F-4D97-AF65-F5344CB8AC3E}">
        <p14:creationId xmlns:p14="http://schemas.microsoft.com/office/powerpoint/2010/main" val="2618578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Tilskudsberettigede udgifter i projektet</a:t>
            </a:r>
            <a:endParaRPr lang="da-DK" dirty="0"/>
          </a:p>
        </p:txBody>
      </p:sp>
      <p:sp>
        <p:nvSpPr>
          <p:cNvPr id="3" name="Pladsholder til dato 2"/>
          <p:cNvSpPr>
            <a:spLocks noGrp="1"/>
          </p:cNvSpPr>
          <p:nvPr>
            <p:ph type="dt" sz="half" idx="10"/>
          </p:nvPr>
        </p:nvSpPr>
        <p:spPr/>
        <p:txBody>
          <a:bodyPr/>
          <a:lstStyle/>
          <a:p>
            <a:r>
              <a:rPr lang="da-DK" smtClean="0"/>
              <a:t>13. juni 2022</a:t>
            </a:r>
            <a:endParaRPr lang="en-GB" dirty="0"/>
          </a:p>
        </p:txBody>
      </p:sp>
      <p:sp>
        <p:nvSpPr>
          <p:cNvPr id="4" name="Pladsholder til sidefod 3"/>
          <p:cNvSpPr>
            <a:spLocks noGrp="1"/>
          </p:cNvSpPr>
          <p:nvPr>
            <p:ph type="ftr" sz="quarter" idx="11"/>
          </p:nvPr>
        </p:nvSpPr>
        <p:spPr>
          <a:xfrm>
            <a:off x="621793" y="6384313"/>
            <a:ext cx="4759559" cy="241002"/>
          </a:xfrm>
        </p:spPr>
        <p:txBody>
          <a:bodyPr/>
          <a:lstStyle/>
          <a:p>
            <a:r>
              <a:rPr lang="da-DK" smtClean="0"/>
              <a:t>Ansøgningspulje til modning af model til styrkelse af den kommunale indsats til voldsudsatte</a:t>
            </a:r>
            <a:endParaRPr lang="en-GB" dirty="0"/>
          </a:p>
        </p:txBody>
      </p:sp>
      <p:sp>
        <p:nvSpPr>
          <p:cNvPr id="5" name="Pladsholder til slidenummer 4"/>
          <p:cNvSpPr>
            <a:spLocks noGrp="1"/>
          </p:cNvSpPr>
          <p:nvPr>
            <p:ph type="sldNum" sz="quarter" idx="12"/>
          </p:nvPr>
        </p:nvSpPr>
        <p:spPr/>
        <p:txBody>
          <a:bodyPr/>
          <a:lstStyle/>
          <a:p>
            <a:fld id="{1C4DB2EE-0873-4EBD-BD17-6A767A2B9A33}" type="slidenum">
              <a:rPr lang="en-GB" smtClean="0"/>
              <a:pPr/>
              <a:t>29</a:t>
            </a:fld>
            <a:endParaRPr lang="en-GB" dirty="0"/>
          </a:p>
        </p:txBody>
      </p:sp>
      <p:sp>
        <p:nvSpPr>
          <p:cNvPr id="6" name="Rektangel 5"/>
          <p:cNvSpPr/>
          <p:nvPr/>
        </p:nvSpPr>
        <p:spPr>
          <a:xfrm>
            <a:off x="755576" y="1520787"/>
            <a:ext cx="7200800" cy="3970318"/>
          </a:xfrm>
          <a:prstGeom prst="rect">
            <a:avLst/>
          </a:prstGeom>
        </p:spPr>
        <p:txBody>
          <a:bodyPr wrap="square">
            <a:spAutoFit/>
          </a:bodyPr>
          <a:lstStyle/>
          <a:p>
            <a:endParaRPr lang="da-DK" dirty="0" smtClean="0"/>
          </a:p>
          <a:p>
            <a:r>
              <a:rPr lang="da-DK" dirty="0" smtClean="0"/>
              <a:t>Lønudgifter </a:t>
            </a:r>
            <a:r>
              <a:rPr lang="da-DK" dirty="0"/>
              <a:t>til aflønning af </a:t>
            </a:r>
            <a:r>
              <a:rPr lang="da-DK" dirty="0" smtClean="0"/>
              <a:t>medarbejdere i projektet.</a:t>
            </a:r>
            <a:endParaRPr lang="da-DK" dirty="0"/>
          </a:p>
          <a:p>
            <a:r>
              <a:rPr lang="da-DK" dirty="0" smtClean="0"/>
              <a:t>Konsulenthonorarer.</a:t>
            </a:r>
          </a:p>
          <a:p>
            <a:r>
              <a:rPr lang="da-DK" smtClean="0"/>
              <a:t>Aktiviteter </a:t>
            </a:r>
            <a:r>
              <a:rPr lang="da-DK" dirty="0" smtClean="0"/>
              <a:t>til modning af indsatsmodellen.</a:t>
            </a:r>
          </a:p>
          <a:p>
            <a:r>
              <a:rPr lang="da-DK" dirty="0" smtClean="0"/>
              <a:t>Deltagelse i kompetenceudvikling</a:t>
            </a:r>
          </a:p>
          <a:p>
            <a:r>
              <a:rPr lang="da-DK" dirty="0" smtClean="0"/>
              <a:t>Transport </a:t>
            </a:r>
            <a:endParaRPr lang="da-DK" dirty="0"/>
          </a:p>
          <a:p>
            <a:r>
              <a:rPr lang="da-DK" dirty="0" smtClean="0"/>
              <a:t>Kontorhold.</a:t>
            </a:r>
            <a:endParaRPr lang="da-DK" dirty="0"/>
          </a:p>
          <a:p>
            <a:r>
              <a:rPr lang="da-DK" dirty="0" smtClean="0"/>
              <a:t>Materialeanskaffelser under 50.000 kr. pr. år.</a:t>
            </a:r>
          </a:p>
          <a:p>
            <a:r>
              <a:rPr lang="da-DK" dirty="0" smtClean="0"/>
              <a:t>Lovpligtige forsikringer</a:t>
            </a:r>
            <a:endParaRPr lang="da-DK" dirty="0"/>
          </a:p>
          <a:p>
            <a:r>
              <a:rPr lang="da-DK" dirty="0" smtClean="0"/>
              <a:t>Revision</a:t>
            </a:r>
            <a:endParaRPr lang="da-DK" dirty="0"/>
          </a:p>
          <a:p>
            <a:r>
              <a:rPr lang="da-DK" dirty="0" smtClean="0"/>
              <a:t>Andre relevante udgifter.</a:t>
            </a:r>
          </a:p>
          <a:p>
            <a:endParaRPr lang="da-DK" dirty="0"/>
          </a:p>
          <a:p>
            <a:endParaRPr lang="da-DK" dirty="0"/>
          </a:p>
          <a:p>
            <a:endParaRPr lang="da-DK" dirty="0"/>
          </a:p>
        </p:txBody>
      </p:sp>
    </p:spTree>
    <p:extLst>
      <p:ext uri="{BB962C8B-B14F-4D97-AF65-F5344CB8AC3E}">
        <p14:creationId xmlns:p14="http://schemas.microsoft.com/office/powerpoint/2010/main" val="159411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Politisk ophav</a:t>
            </a:r>
            <a:endParaRPr lang="da-DK" dirty="0"/>
          </a:p>
        </p:txBody>
      </p:sp>
      <p:sp>
        <p:nvSpPr>
          <p:cNvPr id="3" name="Pladsholder til tekst 2"/>
          <p:cNvSpPr>
            <a:spLocks noGrp="1"/>
          </p:cNvSpPr>
          <p:nvPr>
            <p:ph type="body" sz="quarter" idx="13"/>
          </p:nvPr>
        </p:nvSpPr>
        <p:spPr>
          <a:xfrm>
            <a:off x="628649" y="1628774"/>
            <a:ext cx="7904164" cy="4032474"/>
          </a:xfrm>
        </p:spPr>
        <p:txBody>
          <a:bodyPr>
            <a:noAutofit/>
          </a:bodyPr>
          <a:lstStyle/>
          <a:p>
            <a:pPr marL="0" indent="0">
              <a:buNone/>
            </a:pPr>
            <a:r>
              <a:rPr lang="da-DK" dirty="0" smtClean="0"/>
              <a:t>Modningsinitiativet </a:t>
            </a:r>
            <a:r>
              <a:rPr lang="da-DK" i="1" dirty="0"/>
              <a:t>Styrkelse af den kommunale indsats til voldsudsatte</a:t>
            </a:r>
            <a:r>
              <a:rPr lang="da-DK" dirty="0"/>
              <a:t> er en del af aftalen om Udviklings- og investeringsprogrammet (UIP) </a:t>
            </a:r>
            <a:r>
              <a:rPr lang="da-DK" dirty="0" smtClean="0"/>
              <a:t>2022.</a:t>
            </a:r>
          </a:p>
          <a:p>
            <a:pPr marL="0" indent="0">
              <a:buNone/>
            </a:pPr>
            <a:endParaRPr lang="da-DK" dirty="0" smtClean="0"/>
          </a:p>
          <a:p>
            <a:pPr marL="0" indent="0">
              <a:buNone/>
            </a:pPr>
            <a:r>
              <a:rPr lang="da-DK" dirty="0" smtClean="0"/>
              <a:t>Formålet </a:t>
            </a:r>
            <a:r>
              <a:rPr lang="da-DK" dirty="0"/>
              <a:t>med UIP strategien er at sikre et målrettet og systematisk udviklingsarbejde på det sociale område, hvor de afsatte ressourcer anvendes effektivt og hensigtsmæssigt til gavn for de socialt udsatte borgere og for samfundet. </a:t>
            </a:r>
            <a:endParaRPr lang="da-DK" dirty="0" smtClean="0"/>
          </a:p>
          <a:p>
            <a:pPr marL="0" indent="0">
              <a:buNone/>
            </a:pPr>
            <a:endParaRPr lang="da-DK" dirty="0" smtClean="0"/>
          </a:p>
          <a:p>
            <a:pPr marL="0" indent="0">
              <a:buNone/>
            </a:pPr>
            <a:r>
              <a:rPr lang="da-DK" dirty="0" smtClean="0"/>
              <a:t>I </a:t>
            </a:r>
            <a:r>
              <a:rPr lang="da-DK" dirty="0"/>
              <a:t>Socialstyrelsens </a:t>
            </a:r>
            <a:r>
              <a:rPr lang="da-DK" i="1" dirty="0"/>
              <a:t>Drejebog for strategi for udvikling af den sociale </a:t>
            </a:r>
            <a:r>
              <a:rPr lang="da-DK" i="1" dirty="0" smtClean="0"/>
              <a:t>indsats</a:t>
            </a:r>
            <a:r>
              <a:rPr lang="da-DK" dirty="0"/>
              <a:t> </a:t>
            </a:r>
            <a:r>
              <a:rPr lang="da-DK" dirty="0" smtClean="0"/>
              <a:t>er </a:t>
            </a:r>
            <a:r>
              <a:rPr lang="da-DK" dirty="0"/>
              <a:t>den fasemodel, som sociale indsatser i UIP udvikles under beskrevet yderligere. Fasemodellen består af fire faser: en screeningsfase, en modningsfase, en afprøvningsfase og en udbredelsesfase. Dette </a:t>
            </a:r>
            <a:r>
              <a:rPr lang="da-DK" dirty="0" smtClean="0"/>
              <a:t>initiativ </a:t>
            </a:r>
            <a:r>
              <a:rPr lang="da-DK" dirty="0"/>
              <a:t>er i modningsfasen. </a:t>
            </a:r>
          </a:p>
          <a:p>
            <a:pPr marL="0" indent="0">
              <a:buNone/>
            </a:pPr>
            <a:endParaRPr lang="da-DK" sz="2000" i="1" dirty="0"/>
          </a:p>
        </p:txBody>
      </p:sp>
      <p:sp>
        <p:nvSpPr>
          <p:cNvPr id="5" name="Pladsholder til dato 4"/>
          <p:cNvSpPr>
            <a:spLocks noGrp="1"/>
          </p:cNvSpPr>
          <p:nvPr>
            <p:ph type="dt" sz="half" idx="15"/>
          </p:nvPr>
        </p:nvSpPr>
        <p:spPr/>
        <p:txBody>
          <a:bodyPr/>
          <a:lstStyle/>
          <a:p>
            <a:r>
              <a:rPr lang="da-DK" smtClean="0"/>
              <a:t>13. juni 2022</a:t>
            </a:r>
            <a:endParaRPr lang="en-GB" dirty="0"/>
          </a:p>
        </p:txBody>
      </p:sp>
      <p:sp>
        <p:nvSpPr>
          <p:cNvPr id="6" name="Pladsholder til sidefod 5"/>
          <p:cNvSpPr>
            <a:spLocks noGrp="1"/>
          </p:cNvSpPr>
          <p:nvPr>
            <p:ph type="ftr" sz="quarter" idx="16"/>
          </p:nvPr>
        </p:nvSpPr>
        <p:spPr/>
        <p:txBody>
          <a:bodyPr/>
          <a:lstStyle/>
          <a:p>
            <a:r>
              <a:rPr lang="da-DK" smtClean="0"/>
              <a:t>Ansøgningspulje til modning af model til styrkelse af den kommunale indsats til voldsudsatte</a:t>
            </a:r>
            <a:endParaRPr lang="en-GB" dirty="0"/>
          </a:p>
        </p:txBody>
      </p:sp>
      <p:sp>
        <p:nvSpPr>
          <p:cNvPr id="7" name="Pladsholder til slidenummer 6"/>
          <p:cNvSpPr>
            <a:spLocks noGrp="1"/>
          </p:cNvSpPr>
          <p:nvPr>
            <p:ph type="sldNum" sz="quarter" idx="17"/>
          </p:nvPr>
        </p:nvSpPr>
        <p:spPr/>
        <p:txBody>
          <a:bodyPr/>
          <a:lstStyle/>
          <a:p>
            <a:fld id="{1C4DB2EE-0873-4EBD-BD17-6A767A2B9A33}" type="slidenum">
              <a:rPr lang="en-GB" smtClean="0"/>
              <a:pPr/>
              <a:t>3</a:t>
            </a:fld>
            <a:endParaRPr lang="en-GB" dirty="0"/>
          </a:p>
        </p:txBody>
      </p:sp>
    </p:spTree>
    <p:extLst>
      <p:ext uri="{BB962C8B-B14F-4D97-AF65-F5344CB8AC3E}">
        <p14:creationId xmlns:p14="http://schemas.microsoft.com/office/powerpoint/2010/main" val="702197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Gode råd til indsendelse af ansøgning</a:t>
            </a:r>
            <a:endParaRPr lang="da-DK" dirty="0"/>
          </a:p>
        </p:txBody>
      </p:sp>
      <p:sp>
        <p:nvSpPr>
          <p:cNvPr id="3" name="Pladsholder til indhold 2"/>
          <p:cNvSpPr>
            <a:spLocks noGrp="1"/>
          </p:cNvSpPr>
          <p:nvPr>
            <p:ph idx="1"/>
          </p:nvPr>
        </p:nvSpPr>
        <p:spPr/>
        <p:txBody>
          <a:bodyPr>
            <a:normAutofit/>
          </a:bodyPr>
          <a:lstStyle/>
          <a:p>
            <a:r>
              <a:rPr lang="da-DK" dirty="0" smtClean="0"/>
              <a:t>Vær i god tid på dagen for indsendelse af ansøgningen.</a:t>
            </a:r>
          </a:p>
          <a:p>
            <a:endParaRPr lang="da-DK" dirty="0"/>
          </a:p>
          <a:p>
            <a:r>
              <a:rPr lang="da-DK" dirty="0" smtClean="0"/>
              <a:t>Husk at vedlægge de bilag og budgetnoter, der anmodes om. </a:t>
            </a:r>
          </a:p>
          <a:p>
            <a:endParaRPr lang="da-DK" dirty="0" smtClean="0"/>
          </a:p>
          <a:p>
            <a:r>
              <a:rPr lang="da-DK" dirty="0" smtClean="0"/>
              <a:t>Ansøgningsskema udfyldes i </a:t>
            </a:r>
            <a:r>
              <a:rPr lang="da-DK" dirty="0" err="1" smtClean="0"/>
              <a:t>word</a:t>
            </a:r>
            <a:r>
              <a:rPr lang="da-DK" dirty="0" smtClean="0"/>
              <a:t>, men vedhæftes i pdf.</a:t>
            </a:r>
          </a:p>
          <a:p>
            <a:endParaRPr lang="da-DK" dirty="0" smtClean="0"/>
          </a:p>
          <a:p>
            <a:r>
              <a:rPr lang="da-DK" dirty="0" smtClean="0"/>
              <a:t>Husk at have medarbejdersignatur på plads, da indsendes i e-boks.</a:t>
            </a:r>
          </a:p>
          <a:p>
            <a:pPr marL="0" indent="0">
              <a:buNone/>
            </a:pPr>
            <a:endParaRPr lang="da-DK" dirty="0" smtClean="0"/>
          </a:p>
          <a:p>
            <a:r>
              <a:rPr lang="da-DK" dirty="0" smtClean="0"/>
              <a:t>I modtager desværre ikke automatisk bekræftelse på jeres ansøgning. </a:t>
            </a:r>
          </a:p>
          <a:p>
            <a:pPr marL="0" indent="0">
              <a:buNone/>
            </a:pPr>
            <a:endParaRPr lang="da-DK" dirty="0" smtClean="0"/>
          </a:p>
          <a:p>
            <a:r>
              <a:rPr lang="da-DK" dirty="0"/>
              <a:t>Husk at oprette en </a:t>
            </a:r>
            <a:r>
              <a:rPr lang="da-DK" dirty="0" err="1"/>
              <a:t>Nemkonto</a:t>
            </a:r>
            <a:r>
              <a:rPr lang="da-DK" dirty="0"/>
              <a:t>, hvis ikke I allerede har.</a:t>
            </a:r>
          </a:p>
          <a:p>
            <a:endParaRPr lang="da-DK" dirty="0" smtClean="0"/>
          </a:p>
          <a:p>
            <a:endParaRPr lang="da-DK" dirty="0"/>
          </a:p>
          <a:p>
            <a:pPr marL="0" indent="0">
              <a:buNone/>
            </a:pPr>
            <a:endParaRPr lang="da-DK" dirty="0" smtClean="0"/>
          </a:p>
          <a:p>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a:xfrm>
            <a:off x="628649" y="6237312"/>
            <a:ext cx="4807447" cy="484164"/>
          </a:xfrm>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30</a:t>
            </a:fld>
            <a:endParaRPr lang="da-DK" dirty="0"/>
          </a:p>
        </p:txBody>
      </p:sp>
    </p:spTree>
    <p:extLst>
      <p:ext uri="{BB962C8B-B14F-4D97-AF65-F5344CB8AC3E}">
        <p14:creationId xmlns:p14="http://schemas.microsoft.com/office/powerpoint/2010/main" val="4166774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886701" cy="1352040"/>
          </a:xfrm>
        </p:spPr>
        <p:txBody>
          <a:bodyPr/>
          <a:lstStyle/>
          <a:p>
            <a:r>
              <a:rPr lang="da-DK" dirty="0" smtClean="0"/>
              <a:t>Spørgsmål eller kommentarer? </a:t>
            </a:r>
            <a:br>
              <a:rPr lang="da-DK" dirty="0" smtClean="0"/>
            </a:br>
            <a:r>
              <a:rPr lang="da-DK" dirty="0" smtClean="0"/>
              <a:t/>
            </a:r>
            <a:br>
              <a:rPr lang="da-DK" dirty="0" smtClean="0"/>
            </a:br>
            <a:r>
              <a:rPr lang="da-DK" sz="1400" dirty="0" smtClean="0"/>
              <a:t>Kontakt </a:t>
            </a:r>
            <a:r>
              <a:rPr lang="da-DK" sz="1400" dirty="0"/>
              <a:t>om </a:t>
            </a:r>
            <a:r>
              <a:rPr lang="da-DK" sz="1400" dirty="0" smtClean="0"/>
              <a:t>puljen</a:t>
            </a:r>
            <a:r>
              <a:rPr lang="da-DK" sz="1400" dirty="0"/>
              <a:t>:</a:t>
            </a:r>
            <a:br>
              <a:rPr lang="da-DK" sz="1400" dirty="0"/>
            </a:br>
            <a:r>
              <a:rPr lang="da-DK" sz="1400" dirty="0"/>
              <a:t>Fuldmægtig Christine Høstbo, e-mail: </a:t>
            </a:r>
            <a:r>
              <a:rPr lang="da-DK" sz="1400" dirty="0">
                <a:hlinkClick r:id="rId3"/>
              </a:rPr>
              <a:t>chos@socialstyrelsen.dk</a:t>
            </a:r>
            <a:r>
              <a:rPr lang="da-DK" sz="1400" dirty="0"/>
              <a:t>., direkte telefon 41 74 00 06</a:t>
            </a:r>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31</a:t>
            </a:fld>
            <a:endParaRPr lang="da-DK" dirty="0"/>
          </a:p>
        </p:txBody>
      </p:sp>
      <p:sp>
        <p:nvSpPr>
          <p:cNvPr id="14" name="Hjælp 13">
            <a:hlinkClick r:id="" action="ppaction://noaction" highlightClick="1"/>
          </p:cNvPr>
          <p:cNvSpPr/>
          <p:nvPr/>
        </p:nvSpPr>
        <p:spPr>
          <a:xfrm>
            <a:off x="2771800" y="2420888"/>
            <a:ext cx="4149190" cy="2972220"/>
          </a:xfrm>
          <a:prstGeom prst="actionButtonHelp">
            <a:avLst/>
          </a:prstGeom>
          <a:solidFill>
            <a:srgbClr val="CDDEF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50516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Tak for i dag </a:t>
            </a:r>
            <a:endParaRPr lang="da-DK" dirty="0"/>
          </a:p>
        </p:txBody>
      </p:sp>
      <p:sp>
        <p:nvSpPr>
          <p:cNvPr id="3" name="Pladsholder til indhold 2"/>
          <p:cNvSpPr>
            <a:spLocks noGrp="1"/>
          </p:cNvSpPr>
          <p:nvPr>
            <p:ph idx="1"/>
          </p:nvPr>
        </p:nvSpPr>
        <p:spPr/>
        <p:txBody>
          <a:bodyPr/>
          <a:lstStyle/>
          <a:p>
            <a:endParaRPr lang="da-DK" dirty="0" smtClean="0"/>
          </a:p>
          <a:p>
            <a:pPr marL="0" indent="0">
              <a:buNone/>
            </a:pPr>
            <a:endParaRPr lang="da-DK" dirty="0"/>
          </a:p>
          <a:p>
            <a:pPr marL="0" indent="0">
              <a:buNone/>
            </a:pPr>
            <a:r>
              <a:rPr lang="da-DK" dirty="0" smtClean="0"/>
              <a:t>Power points fra informationsmødet kommer til at ligge sammen med ansøgningspuljematerialet.</a:t>
            </a:r>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32</a:t>
            </a:fld>
            <a:endParaRPr lang="da-DK" dirty="0"/>
          </a:p>
        </p:txBody>
      </p:sp>
    </p:spTree>
    <p:extLst>
      <p:ext uri="{BB962C8B-B14F-4D97-AF65-F5344CB8AC3E}">
        <p14:creationId xmlns:p14="http://schemas.microsoft.com/office/powerpoint/2010/main" val="66932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Screening  </a:t>
            </a:r>
            <a:endParaRPr lang="da-DK" dirty="0"/>
          </a:p>
        </p:txBody>
      </p:sp>
      <p:sp>
        <p:nvSpPr>
          <p:cNvPr id="3" name="Pladsholder til indhold 2"/>
          <p:cNvSpPr>
            <a:spLocks noGrp="1"/>
          </p:cNvSpPr>
          <p:nvPr>
            <p:ph idx="1"/>
          </p:nvPr>
        </p:nvSpPr>
        <p:spPr>
          <a:xfrm>
            <a:off x="628649" y="1638339"/>
            <a:ext cx="7904163" cy="4248150"/>
          </a:xfrm>
        </p:spPr>
        <p:txBody>
          <a:bodyPr>
            <a:normAutofit fontScale="92500" lnSpcReduction="10000"/>
          </a:bodyPr>
          <a:lstStyle/>
          <a:p>
            <a:pPr marL="0" indent="0">
              <a:buNone/>
            </a:pPr>
            <a:r>
              <a:rPr lang="da-DK" i="1" dirty="0" smtClean="0"/>
              <a:t>”Indsatser til voldsudsatte kvinder (som ikke tager ophold på krisecenter) og voldsudsatte mænd”</a:t>
            </a:r>
            <a:r>
              <a:rPr lang="da-DK" dirty="0" smtClean="0"/>
              <a:t>, </a:t>
            </a:r>
            <a:r>
              <a:rPr lang="da-DK" dirty="0"/>
              <a:t>som blev afsluttet i 2019</a:t>
            </a:r>
            <a:r>
              <a:rPr lang="da-DK" dirty="0" smtClean="0"/>
              <a:t>.</a:t>
            </a:r>
          </a:p>
          <a:p>
            <a:pPr marL="0" indent="0">
              <a:buNone/>
            </a:pPr>
            <a:r>
              <a:rPr lang="da-DK" dirty="0"/>
              <a:t>Indsatsen er baseret på otte </a:t>
            </a:r>
            <a:r>
              <a:rPr lang="da-DK" dirty="0" smtClean="0"/>
              <a:t>kerneelementer.</a:t>
            </a:r>
          </a:p>
          <a:p>
            <a:pPr marL="0" indent="0">
              <a:buNone/>
            </a:pPr>
            <a:r>
              <a:rPr lang="da-DK" dirty="0" smtClean="0"/>
              <a:t>Rapporten </a:t>
            </a:r>
            <a:r>
              <a:rPr lang="da-DK" dirty="0"/>
              <a:t>er baseret på </a:t>
            </a:r>
            <a:r>
              <a:rPr lang="da-DK" dirty="0" smtClean="0"/>
              <a:t>litteratur, undersøgelser </a:t>
            </a:r>
            <a:r>
              <a:rPr lang="da-DK" dirty="0"/>
              <a:t>og interviews med nordiske NGO’er, tilbud og </a:t>
            </a:r>
            <a:r>
              <a:rPr lang="da-DK" dirty="0" smtClean="0"/>
              <a:t>kommuner.</a:t>
            </a:r>
            <a:endParaRPr lang="da-DK" dirty="0"/>
          </a:p>
          <a:p>
            <a:pPr marL="0" indent="0">
              <a:buNone/>
            </a:pPr>
            <a:r>
              <a:rPr lang="da-DK" dirty="0" smtClean="0"/>
              <a:t>Opsporing og hjælp til voldsudsatte i kommunalt regi kan med indsatsmodellen styrkes. </a:t>
            </a:r>
          </a:p>
          <a:p>
            <a:pPr marL="0" indent="0">
              <a:buNone/>
            </a:pPr>
            <a:r>
              <a:rPr lang="da-DK" dirty="0" smtClean="0"/>
              <a:t>Modellen er </a:t>
            </a:r>
            <a:r>
              <a:rPr lang="da-DK" dirty="0"/>
              <a:t>vurderet som fagligt velbegrundet, efterspurgt af </a:t>
            </a:r>
            <a:r>
              <a:rPr lang="da-DK" dirty="0" smtClean="0"/>
              <a:t>kommunerne </a:t>
            </a:r>
            <a:r>
              <a:rPr lang="da-DK" dirty="0"/>
              <a:t>og i et vist omfang </a:t>
            </a:r>
            <a:r>
              <a:rPr lang="da-DK" dirty="0" smtClean="0"/>
              <a:t>realistisk </a:t>
            </a:r>
            <a:r>
              <a:rPr lang="da-DK" dirty="0"/>
              <a:t>i afprøvning og drift</a:t>
            </a:r>
            <a:r>
              <a:rPr lang="da-DK" dirty="0" smtClean="0"/>
              <a:t>.</a:t>
            </a:r>
          </a:p>
          <a:p>
            <a:pPr marL="0" indent="0">
              <a:buNone/>
            </a:pPr>
            <a:r>
              <a:rPr lang="da-DK" dirty="0" smtClean="0"/>
              <a:t>Initialomkostningsvurderingen </a:t>
            </a:r>
            <a:r>
              <a:rPr lang="da-DK" dirty="0"/>
              <a:t>viste, at implementering af modellen kan medføre ekstraomkostninger for kommunerne, selv om en del af målgruppen allerede i dag modtager hjælp og støtte i andre kommunale tilbud. </a:t>
            </a:r>
            <a:endParaRPr lang="da-DK" dirty="0" smtClean="0"/>
          </a:p>
          <a:p>
            <a:pPr marL="0" indent="0">
              <a:buNone/>
            </a:pPr>
            <a:r>
              <a:rPr lang="da-DK" smtClean="0"/>
              <a:t>Det </a:t>
            </a:r>
            <a:r>
              <a:rPr lang="da-DK" dirty="0" smtClean="0"/>
              <a:t>forventes</a:t>
            </a:r>
            <a:r>
              <a:rPr lang="da-DK" dirty="0"/>
              <a:t>, at modellen kan udgøre et alternativ til, og være </a:t>
            </a:r>
            <a:r>
              <a:rPr lang="da-DK" dirty="0" smtClean="0"/>
              <a:t>forebyggende </a:t>
            </a:r>
            <a:r>
              <a:rPr lang="da-DK" dirty="0"/>
              <a:t>for, krisecenterophold og dermed reducere omkostninger for kommunerne, fordi en ambulant indsats er billigere end et døgntilbud. </a:t>
            </a:r>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4</a:t>
            </a:fld>
            <a:endParaRPr lang="da-DK" dirty="0"/>
          </a:p>
        </p:txBody>
      </p:sp>
    </p:spTree>
    <p:extLst>
      <p:ext uri="{BB962C8B-B14F-4D97-AF65-F5344CB8AC3E}">
        <p14:creationId xmlns:p14="http://schemas.microsoft.com/office/powerpoint/2010/main" val="370448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Formål</a:t>
            </a:r>
            <a:endParaRPr lang="da-DK" dirty="0"/>
          </a:p>
        </p:txBody>
      </p:sp>
      <p:sp>
        <p:nvSpPr>
          <p:cNvPr id="3" name="Pladsholder til indhold 2"/>
          <p:cNvSpPr>
            <a:spLocks noGrp="1"/>
          </p:cNvSpPr>
          <p:nvPr>
            <p:ph idx="1"/>
          </p:nvPr>
        </p:nvSpPr>
        <p:spPr/>
        <p:txBody>
          <a:bodyPr/>
          <a:lstStyle/>
          <a:p>
            <a:pPr marL="0" indent="0">
              <a:buNone/>
            </a:pPr>
            <a:endParaRPr lang="da-DK" dirty="0" smtClean="0"/>
          </a:p>
          <a:p>
            <a:pPr marL="0" indent="0">
              <a:buNone/>
            </a:pPr>
            <a:r>
              <a:rPr lang="da-DK" dirty="0" smtClean="0"/>
              <a:t>Formålet </a:t>
            </a:r>
            <a:r>
              <a:rPr lang="da-DK" dirty="0"/>
              <a:t>med initiativet er at modne en indsats, der skal styrke den kommunale indsats til voldsudsatte, der i dag ikke opsøger hjælp eller ikke får den rette støtte, så disse mennesker i højere grad bliver identificeret og tilbudt hjælp. 	</a:t>
            </a:r>
          </a:p>
          <a:p>
            <a:endParaRPr lang="da-DK" dirty="0" smtClean="0"/>
          </a:p>
          <a:p>
            <a:pPr marL="0" indent="0">
              <a:buNone/>
            </a:pPr>
            <a:r>
              <a:rPr lang="da-DK" dirty="0"/>
              <a:t>Initiativet er forankret i Socialstyrelsen og gennemføres i tæt samarbejde med </a:t>
            </a:r>
            <a:r>
              <a:rPr lang="da-DK" dirty="0" smtClean="0"/>
              <a:t>VIVE, som er evaluator og 3-4 kommuner</a:t>
            </a:r>
            <a:r>
              <a:rPr lang="da-DK" dirty="0"/>
              <a:t>, der opnår støtte fra ansøgningspuljen.</a:t>
            </a:r>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5</a:t>
            </a:fld>
            <a:endParaRPr lang="da-DK" dirty="0"/>
          </a:p>
        </p:txBody>
      </p:sp>
    </p:spTree>
    <p:extLst>
      <p:ext uri="{BB962C8B-B14F-4D97-AF65-F5344CB8AC3E}">
        <p14:creationId xmlns:p14="http://schemas.microsoft.com/office/powerpoint/2010/main" val="176430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Målgruppen</a:t>
            </a:r>
            <a:endParaRPr lang="da-DK" dirty="0"/>
          </a:p>
        </p:txBody>
      </p:sp>
      <p:sp>
        <p:nvSpPr>
          <p:cNvPr id="3" name="Pladsholder til indhold 2"/>
          <p:cNvSpPr>
            <a:spLocks noGrp="1"/>
          </p:cNvSpPr>
          <p:nvPr>
            <p:ph idx="1"/>
          </p:nvPr>
        </p:nvSpPr>
        <p:spPr/>
        <p:txBody>
          <a:bodyPr>
            <a:normAutofit fontScale="77500" lnSpcReduction="20000"/>
          </a:bodyPr>
          <a:lstStyle/>
          <a:p>
            <a:pPr marL="0" indent="0">
              <a:buNone/>
            </a:pPr>
            <a:r>
              <a:rPr lang="da-DK" dirty="0" smtClean="0"/>
              <a:t>Mænd </a:t>
            </a:r>
            <a:r>
              <a:rPr lang="da-DK" dirty="0"/>
              <a:t>og kvinder over 18 år, der er udsat for vold i nære familie- og/eller partnerrelationer, og som ikke tager ophold på et kvinde- eller </a:t>
            </a:r>
            <a:r>
              <a:rPr lang="da-DK" dirty="0" err="1" smtClean="0"/>
              <a:t>mandekrisecenter</a:t>
            </a:r>
            <a:r>
              <a:rPr lang="da-DK" dirty="0" smtClean="0"/>
              <a:t>.</a:t>
            </a:r>
          </a:p>
          <a:p>
            <a:pPr marL="0" indent="0">
              <a:buNone/>
            </a:pPr>
            <a:endParaRPr lang="da-DK" dirty="0" smtClean="0"/>
          </a:p>
          <a:p>
            <a:pPr marL="0" indent="0">
              <a:buNone/>
            </a:pPr>
            <a:r>
              <a:rPr lang="da-DK" dirty="0" smtClean="0"/>
              <a:t>Voldsudsatte personer, som enten er </a:t>
            </a:r>
            <a:r>
              <a:rPr lang="da-DK" dirty="0"/>
              <a:t>eller kommer i kontakt med kommunen. </a:t>
            </a:r>
            <a:endParaRPr lang="da-DK" dirty="0" smtClean="0"/>
          </a:p>
          <a:p>
            <a:pPr marL="0" indent="0">
              <a:buNone/>
            </a:pPr>
            <a:endParaRPr lang="da-DK" dirty="0"/>
          </a:p>
          <a:p>
            <a:pPr marL="0" indent="0">
              <a:buNone/>
            </a:pPr>
            <a:r>
              <a:rPr lang="da-DK" dirty="0" smtClean="0"/>
              <a:t>Voldsudsatte borgere, der henvender sig direkte </a:t>
            </a:r>
            <a:r>
              <a:rPr lang="da-DK" dirty="0"/>
              <a:t>med henblik på at deltage i det kommunale forløb. </a:t>
            </a:r>
            <a:endParaRPr lang="da-DK" dirty="0" smtClean="0"/>
          </a:p>
          <a:p>
            <a:pPr marL="0" indent="0">
              <a:buNone/>
            </a:pPr>
            <a:endParaRPr lang="da-DK" dirty="0" smtClean="0"/>
          </a:p>
          <a:p>
            <a:pPr marL="0" indent="0">
              <a:buNone/>
            </a:pPr>
            <a:r>
              <a:rPr lang="da-DK" dirty="0" smtClean="0"/>
              <a:t>Andre instanser, som </a:t>
            </a:r>
            <a:r>
              <a:rPr lang="da-DK" dirty="0"/>
              <a:t>har kontakt til voldsudsatte borgere, der ønsker forløbet, kan også henvende sig</a:t>
            </a:r>
            <a:r>
              <a:rPr lang="da-DK" dirty="0" smtClean="0"/>
              <a:t>.</a:t>
            </a:r>
          </a:p>
          <a:p>
            <a:endParaRPr lang="da-DK" dirty="0"/>
          </a:p>
          <a:p>
            <a:pPr marL="0" indent="0">
              <a:buNone/>
            </a:pPr>
            <a:r>
              <a:rPr lang="da-DK" dirty="0"/>
              <a:t>Hvis indsatsen modnes som forventet og viser lovende resultater ved projektets </a:t>
            </a:r>
            <a:r>
              <a:rPr lang="da-DK" dirty="0" smtClean="0"/>
              <a:t>afslutning, </a:t>
            </a:r>
            <a:r>
              <a:rPr lang="da-DK" dirty="0"/>
              <a:t>er det forventningen at indsatsen på lang sigt medfører, at borgerne </a:t>
            </a:r>
          </a:p>
          <a:p>
            <a:r>
              <a:rPr lang="da-DK" dirty="0" smtClean="0"/>
              <a:t>i </a:t>
            </a:r>
            <a:r>
              <a:rPr lang="da-DK" dirty="0"/>
              <a:t>højere grad identificeres </a:t>
            </a:r>
          </a:p>
          <a:p>
            <a:r>
              <a:rPr lang="da-DK" dirty="0" smtClean="0"/>
              <a:t>tilbydes </a:t>
            </a:r>
            <a:r>
              <a:rPr lang="da-DK" dirty="0"/>
              <a:t>hjælp </a:t>
            </a:r>
          </a:p>
          <a:p>
            <a:r>
              <a:rPr lang="da-DK" dirty="0" smtClean="0"/>
              <a:t>sikkerhedsvurderes </a:t>
            </a:r>
            <a:endParaRPr lang="da-DK" dirty="0"/>
          </a:p>
          <a:p>
            <a:r>
              <a:rPr lang="da-DK" dirty="0" smtClean="0"/>
              <a:t>accepterer </a:t>
            </a:r>
            <a:r>
              <a:rPr lang="da-DK" dirty="0"/>
              <a:t>hjælp tidligere i deres voldsproblematik. 	</a:t>
            </a:r>
          </a:p>
          <a:p>
            <a:pPr marL="0" indent="0">
              <a:buNone/>
            </a:pPr>
            <a:endParaRPr lang="da-DK" dirty="0"/>
          </a:p>
        </p:txBody>
      </p:sp>
      <p:sp>
        <p:nvSpPr>
          <p:cNvPr id="4" name="Pladsholder til dato 3"/>
          <p:cNvSpPr>
            <a:spLocks noGrp="1"/>
          </p:cNvSpPr>
          <p:nvPr>
            <p:ph type="dt" sz="half" idx="10"/>
          </p:nvPr>
        </p:nvSpPr>
        <p:spPr>
          <a:xfrm>
            <a:off x="6485780" y="6019018"/>
            <a:ext cx="2057400" cy="365125"/>
          </a:xfrm>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6</a:t>
            </a:fld>
            <a:endParaRPr lang="da-DK" dirty="0"/>
          </a:p>
        </p:txBody>
      </p:sp>
    </p:spTree>
    <p:extLst>
      <p:ext uri="{BB962C8B-B14F-4D97-AF65-F5344CB8AC3E}">
        <p14:creationId xmlns:p14="http://schemas.microsoft.com/office/powerpoint/2010/main" val="876999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Borgerforløb</a:t>
            </a:r>
            <a:endParaRPr lang="da-DK" dirty="0"/>
          </a:p>
        </p:txBody>
      </p:sp>
      <p:sp>
        <p:nvSpPr>
          <p:cNvPr id="3" name="Pladsholder til indhold 2"/>
          <p:cNvSpPr>
            <a:spLocks noGrp="1"/>
          </p:cNvSpPr>
          <p:nvPr>
            <p:ph idx="1"/>
          </p:nvPr>
        </p:nvSpPr>
        <p:spPr/>
        <p:txBody>
          <a:bodyPr/>
          <a:lstStyle/>
          <a:p>
            <a:endParaRPr lang="da-DK" dirty="0" smtClean="0"/>
          </a:p>
          <a:p>
            <a:endParaRPr lang="da-DK" dirty="0"/>
          </a:p>
        </p:txBody>
      </p:sp>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7</a:t>
            </a:fld>
            <a:endParaRPr lang="da-DK" dirty="0"/>
          </a:p>
        </p:txBody>
      </p:sp>
      <p:pic>
        <p:nvPicPr>
          <p:cNvPr id="7" name="Billede 6"/>
          <p:cNvPicPr>
            <a:picLocks noChangeAspect="1"/>
          </p:cNvPicPr>
          <p:nvPr/>
        </p:nvPicPr>
        <p:blipFill>
          <a:blip r:embed="rId3"/>
          <a:stretch>
            <a:fillRect/>
          </a:stretch>
        </p:blipFill>
        <p:spPr>
          <a:xfrm>
            <a:off x="1259632" y="1871060"/>
            <a:ext cx="6343650" cy="4029075"/>
          </a:xfrm>
          <a:prstGeom prst="rect">
            <a:avLst/>
          </a:prstGeom>
        </p:spPr>
      </p:pic>
    </p:spTree>
    <p:extLst>
      <p:ext uri="{BB962C8B-B14F-4D97-AF65-F5344CB8AC3E}">
        <p14:creationId xmlns:p14="http://schemas.microsoft.com/office/powerpoint/2010/main" val="24243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noChangeAspect="1"/>
          </p:cNvGraphicFramePr>
          <p:nvPr>
            <p:ph idx="1"/>
            <p:extLst>
              <p:ext uri="{D42A27DB-BD31-4B8C-83A1-F6EECF244321}">
                <p14:modId xmlns:p14="http://schemas.microsoft.com/office/powerpoint/2010/main" val="3215756987"/>
              </p:ext>
            </p:extLst>
          </p:nvPr>
        </p:nvGraphicFramePr>
        <p:xfrm>
          <a:off x="755576" y="246435"/>
          <a:ext cx="7344815" cy="5805772"/>
        </p:xfrm>
        <a:graphic>
          <a:graphicData uri="http://schemas.openxmlformats.org/drawingml/2006/table">
            <a:tbl>
              <a:tblPr firstRow="1" firstCol="1" bandRow="1"/>
              <a:tblGrid>
                <a:gridCol w="1596117">
                  <a:extLst>
                    <a:ext uri="{9D8B030D-6E8A-4147-A177-3AD203B41FA5}">
                      <a16:colId xmlns:a16="http://schemas.microsoft.com/office/drawing/2014/main" val="3257397293"/>
                    </a:ext>
                  </a:extLst>
                </a:gridCol>
                <a:gridCol w="3721799">
                  <a:extLst>
                    <a:ext uri="{9D8B030D-6E8A-4147-A177-3AD203B41FA5}">
                      <a16:colId xmlns:a16="http://schemas.microsoft.com/office/drawing/2014/main" val="2985901940"/>
                    </a:ext>
                  </a:extLst>
                </a:gridCol>
                <a:gridCol w="1024219">
                  <a:extLst>
                    <a:ext uri="{9D8B030D-6E8A-4147-A177-3AD203B41FA5}">
                      <a16:colId xmlns:a16="http://schemas.microsoft.com/office/drawing/2014/main" val="2204385649"/>
                    </a:ext>
                  </a:extLst>
                </a:gridCol>
                <a:gridCol w="1002680">
                  <a:extLst>
                    <a:ext uri="{9D8B030D-6E8A-4147-A177-3AD203B41FA5}">
                      <a16:colId xmlns:a16="http://schemas.microsoft.com/office/drawing/2014/main" val="1104559314"/>
                    </a:ext>
                  </a:extLst>
                </a:gridCol>
              </a:tblGrid>
              <a:tr h="636398">
                <a:tc>
                  <a:txBody>
                    <a:bodyPr/>
                    <a:lstStyle/>
                    <a:p>
                      <a:pP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Kerneelementer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Kort beskrivelse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Modnes</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ja/nej</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ts val="1250"/>
                        </a:lnSpc>
                        <a:spcAft>
                          <a:spcPts val="0"/>
                        </a:spcAft>
                      </a:pPr>
                      <a:r>
                        <a:rPr lang="da-DK" sz="1200" b="1" dirty="0">
                          <a:effectLst/>
                          <a:latin typeface="Arial" panose="020B0604020202020204" pitchFamily="34" charset="0"/>
                          <a:ea typeface="Arial" panose="020B0604020202020204" pitchFamily="34" charset="0"/>
                          <a:cs typeface="Arial" panose="020B0604020202020204" pitchFamily="34" charset="0"/>
                        </a:rPr>
                        <a:t>Hvornår i forløbet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47209610"/>
                  </a:ext>
                </a:extLst>
              </a:tr>
              <a:tr h="697042">
                <a:tc>
                  <a:txBody>
                    <a:bodyPr/>
                    <a:lstStyle/>
                    <a:p>
                      <a:pP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Koordineret samarbejde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Fokus på at koordinere på tværs af relevante kommunale og eksterne aktører</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nej</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løbende</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524517225"/>
                  </a:ext>
                </a:extLst>
              </a:tr>
              <a:tr h="697042">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Relationsopbygning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Fokus på at skabe tryghed i relationen mellem de voldsudsatte og fagprofessionelle</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nej</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løbende</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5409661"/>
                  </a:ext>
                </a:extLst>
              </a:tr>
              <a:tr h="636398">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Opsporing</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Fokus på integreret og rutinemæssig opsporing af vold</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ja</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opstart</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676636091"/>
                  </a:ext>
                </a:extLst>
              </a:tr>
              <a:tr h="522782">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Erkendelse af volden</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Fokus på, at den voldsudsatte erkender volden</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ja</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løbende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127744711"/>
                  </a:ext>
                </a:extLst>
              </a:tr>
              <a:tr h="522782">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Risikovurdering</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Kontinuerligt fokus på sikkerhed</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ja</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løbende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585491509"/>
                  </a:ext>
                </a:extLst>
              </a:tr>
              <a:tr h="522782">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Spejling</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Fokus på spejling i fx andres historier og oplevelser</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ja</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gruppeforløb</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934049401"/>
                  </a:ext>
                </a:extLst>
              </a:tr>
              <a:tr h="795497">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Aktivering af netværk</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Fokus på at aktivere gavnlige relationer, fx gennem lokalsamfundsinddragelse, aktiv brug af eksisterende netværk mm.</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tabLst>
                          <a:tab pos="320040" algn="l"/>
                          <a:tab pos="381000" algn="ctr"/>
                        </a:tabLs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ja</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tabLst>
                          <a:tab pos="320040" algn="l"/>
                          <a:tab pos="381000" algn="ctr"/>
                        </a:tabLs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tabLst>
                          <a:tab pos="320040" algn="l"/>
                          <a:tab pos="381000" algn="ctr"/>
                        </a:tabLst>
                      </a:pPr>
                      <a:r>
                        <a:rPr lang="da-DK" sz="1200" dirty="0">
                          <a:effectLst/>
                          <a:latin typeface="Arial" panose="020B0604020202020204" pitchFamily="34" charset="0"/>
                          <a:ea typeface="Arial" panose="020B0604020202020204" pitchFamily="34" charset="0"/>
                          <a:cs typeface="Times New Roman" panose="02020603050405020304" pitchFamily="18" charset="0"/>
                        </a:rPr>
                        <a:t>løbende,</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gruppeforløb</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162736057"/>
                  </a:ext>
                </a:extLst>
              </a:tr>
              <a:tr h="697042">
                <a:tc>
                  <a:txBody>
                    <a:bodyPr/>
                    <a:lstStyle/>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Mestrings- og handekompetencer</a:t>
                      </a:r>
                    </a:p>
                    <a:p>
                      <a:pP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Fokus på den voldsudsattes ressourcer, styrker og handlemuligheder</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a:effectLst/>
                          <a:latin typeface="Arial" panose="020B0604020202020204" pitchFamily="34" charset="0"/>
                          <a:ea typeface="Arial" panose="020B0604020202020204" pitchFamily="34" charset="0"/>
                          <a:cs typeface="Times New Roman" panose="02020603050405020304" pitchFamily="18" charset="0"/>
                        </a:rPr>
                        <a:t>ja</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 </a:t>
                      </a:r>
                    </a:p>
                    <a:p>
                      <a:pPr algn="ctr">
                        <a:lnSpc>
                          <a:spcPts val="1250"/>
                        </a:lnSpc>
                        <a:spcAft>
                          <a:spcPts val="0"/>
                        </a:spcAft>
                      </a:pPr>
                      <a:r>
                        <a:rPr lang="da-DK" sz="1200" dirty="0">
                          <a:effectLst/>
                          <a:latin typeface="Arial" panose="020B0604020202020204" pitchFamily="34" charset="0"/>
                          <a:ea typeface="Arial" panose="020B0604020202020204" pitchFamily="34" charset="0"/>
                          <a:cs typeface="Times New Roman" panose="02020603050405020304" pitchFamily="18" charset="0"/>
                        </a:rPr>
                        <a:t>løbende, gruppeforløb</a:t>
                      </a:r>
                    </a:p>
                  </a:txBody>
                  <a:tcPr marL="51900" marR="5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834545035"/>
                  </a:ext>
                </a:extLst>
              </a:tr>
            </a:tbl>
          </a:graphicData>
        </a:graphic>
      </p:graphicFrame>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8</a:t>
            </a:fld>
            <a:endParaRPr lang="da-DK" dirty="0"/>
          </a:p>
        </p:txBody>
      </p:sp>
    </p:spTree>
    <p:extLst>
      <p:ext uri="{BB962C8B-B14F-4D97-AF65-F5344CB8AC3E}">
        <p14:creationId xmlns:p14="http://schemas.microsoft.com/office/powerpoint/2010/main" val="201050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Forudsætninger</a:t>
            </a:r>
            <a:endParaRPr lang="da-DK" dirty="0"/>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3106290532"/>
              </p:ext>
            </p:extLst>
          </p:nvPr>
        </p:nvGraphicFramePr>
        <p:xfrm>
          <a:off x="628650" y="1628775"/>
          <a:ext cx="7904163"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p:cNvSpPr>
            <a:spLocks noGrp="1"/>
          </p:cNvSpPr>
          <p:nvPr>
            <p:ph type="dt" sz="half" idx="10"/>
          </p:nvPr>
        </p:nvSpPr>
        <p:spPr/>
        <p:txBody>
          <a:bodyPr/>
          <a:lstStyle/>
          <a:p>
            <a:r>
              <a:rPr lang="da-DK" smtClean="0"/>
              <a:t>13. juni 2022</a:t>
            </a:r>
            <a:endParaRPr lang="da-DK" dirty="0"/>
          </a:p>
        </p:txBody>
      </p:sp>
      <p:sp>
        <p:nvSpPr>
          <p:cNvPr id="5" name="Pladsholder til sidefod 4"/>
          <p:cNvSpPr>
            <a:spLocks noGrp="1"/>
          </p:cNvSpPr>
          <p:nvPr>
            <p:ph type="ftr" sz="quarter" idx="11"/>
          </p:nvPr>
        </p:nvSpPr>
        <p:spPr/>
        <p:txBody>
          <a:bodyPr/>
          <a:lstStyle/>
          <a:p>
            <a:r>
              <a:rPr lang="da-DK" smtClean="0"/>
              <a:t>Ansøgningspulje til modning af model til styrkelse af den kommunale indsats til voldsudsatte</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9</a:t>
            </a:fld>
            <a:endParaRPr lang="da-DK" dirty="0"/>
          </a:p>
        </p:txBody>
      </p:sp>
    </p:spTree>
    <p:extLst>
      <p:ext uri="{BB962C8B-B14F-4D97-AF65-F5344CB8AC3E}">
        <p14:creationId xmlns:p14="http://schemas.microsoft.com/office/powerpoint/2010/main" val="12725591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PowerPoint skabelon-DK.potx" id="{D9515D7C-C069-40E8-AC3B-68CD7699B118}" vid="{E09B881A-278D-4D48-9C69-BFAE49E30C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36adf09f4d2743209fdb8305ea8fce27</Template>
  <TotalTime>0</TotalTime>
  <Words>2468</Words>
  <Application>Microsoft Office PowerPoint</Application>
  <PresentationFormat>Skærmshow (4:3)</PresentationFormat>
  <Paragraphs>458</Paragraphs>
  <Slides>32</Slides>
  <Notes>30</Notes>
  <HiddenSlides>1</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32</vt:i4>
      </vt:variant>
    </vt:vector>
  </HeadingPairs>
  <TitlesOfParts>
    <vt:vector size="38" baseType="lpstr">
      <vt:lpstr>Aharoni</vt:lpstr>
      <vt:lpstr>Arial</vt:lpstr>
      <vt:lpstr>Calibri</vt:lpstr>
      <vt:lpstr>Times New Roman</vt:lpstr>
      <vt:lpstr>Wingdings</vt:lpstr>
      <vt:lpstr>Socialstyrelsen DK</vt:lpstr>
      <vt:lpstr>Velkommen til informationsmøde om:   Ansøgningspulje til Styrkelse af den kommunale indsats til voldsudsatte.   Husk at slukke mikrofonen og tænde kameraet.  Vi starter kl. 12.35</vt:lpstr>
      <vt:lpstr>Dagsorden</vt:lpstr>
      <vt:lpstr>Politisk ophav</vt:lpstr>
      <vt:lpstr>Screening  </vt:lpstr>
      <vt:lpstr>Formål</vt:lpstr>
      <vt:lpstr>Målgruppen</vt:lpstr>
      <vt:lpstr>Borgerforløb</vt:lpstr>
      <vt:lpstr>PowerPoint-præsentation</vt:lpstr>
      <vt:lpstr>Forudsætninger</vt:lpstr>
      <vt:lpstr>Borgerforløb</vt:lpstr>
      <vt:lpstr>PowerPoint-præsentation</vt:lpstr>
      <vt:lpstr>Gruppeforløb</vt:lpstr>
      <vt:lpstr>Kompetenceudvikling </vt:lpstr>
      <vt:lpstr>Organisering </vt:lpstr>
      <vt:lpstr>Understøttelse </vt:lpstr>
      <vt:lpstr>Spørgsmål eller kommentarer? </vt:lpstr>
      <vt:lpstr>Evaluering i et modningsprojekt</vt:lpstr>
      <vt:lpstr>Udvikling af indsatsen gennem evaluering</vt:lpstr>
      <vt:lpstr>PowerPoint-præsentation</vt:lpstr>
      <vt:lpstr>Bidrag til evaluering jf. puljevejledningen</vt:lpstr>
      <vt:lpstr>Spørgsmål eller kommentarer? </vt:lpstr>
      <vt:lpstr>Ansøgningsproces</vt:lpstr>
      <vt:lpstr>Hvad bør I vide som ansøger</vt:lpstr>
      <vt:lpstr>Bekendtgørelsen   </vt:lpstr>
      <vt:lpstr>BEK nr. 267 af 28/02/2022  (Gældende)</vt:lpstr>
      <vt:lpstr>Stk. 2. Der gælder endvidere følgende organisatoriske krav for at opnå tilskud fra ansøgningspuljen:  </vt:lpstr>
      <vt:lpstr>Vejledningen </vt:lpstr>
      <vt:lpstr>Gode råd til budgetlægning </vt:lpstr>
      <vt:lpstr>Tilskudsberettigede udgifter i projektet</vt:lpstr>
      <vt:lpstr>Gode råd til indsendelse af ansøgning</vt:lpstr>
      <vt:lpstr>Spørgsmål eller kommentarer?   Kontakt om puljen: Fuldmægtig Christine Høstbo, e-mail: chos@socialstyrelsen.dk., direkte telefon 41 74 00 06</vt:lpstr>
      <vt:lpstr>Tak for i dag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2022-05-30T07:29:31Z</dcterms:created>
  <dcterms:modified xsi:type="dcterms:W3CDTF">2022-06-30T10:14:40Z</dcterms:modified>
</cp:coreProperties>
</file>