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6"/>
  </p:notesMasterIdLst>
  <p:sldIdLst>
    <p:sldId id="300" r:id="rId3"/>
    <p:sldId id="417" r:id="rId4"/>
    <p:sldId id="418" r:id="rId5"/>
    <p:sldId id="419" r:id="rId6"/>
    <p:sldId id="420" r:id="rId7"/>
    <p:sldId id="421" r:id="rId8"/>
    <p:sldId id="422" r:id="rId9"/>
    <p:sldId id="423" r:id="rId10"/>
    <p:sldId id="424" r:id="rId11"/>
    <p:sldId id="425" r:id="rId12"/>
    <p:sldId id="426" r:id="rId13"/>
    <p:sldId id="427" r:id="rId14"/>
    <p:sldId id="480" r:id="rId15"/>
    <p:sldId id="414" r:id="rId16"/>
    <p:sldId id="428" r:id="rId17"/>
    <p:sldId id="430" r:id="rId18"/>
    <p:sldId id="431" r:id="rId19"/>
    <p:sldId id="432" r:id="rId20"/>
    <p:sldId id="433" r:id="rId21"/>
    <p:sldId id="434" r:id="rId22"/>
    <p:sldId id="435" r:id="rId23"/>
    <p:sldId id="436" r:id="rId24"/>
    <p:sldId id="476" r:id="rId25"/>
    <p:sldId id="437" r:id="rId26"/>
    <p:sldId id="439" r:id="rId27"/>
    <p:sldId id="440" r:id="rId28"/>
    <p:sldId id="441" r:id="rId29"/>
    <p:sldId id="477" r:id="rId30"/>
    <p:sldId id="478" r:id="rId31"/>
    <p:sldId id="442" r:id="rId32"/>
    <p:sldId id="416" r:id="rId33"/>
    <p:sldId id="444" r:id="rId34"/>
    <p:sldId id="445" r:id="rId35"/>
    <p:sldId id="446" r:id="rId36"/>
    <p:sldId id="447" r:id="rId37"/>
    <p:sldId id="448" r:id="rId38"/>
    <p:sldId id="449" r:id="rId39"/>
    <p:sldId id="450" r:id="rId40"/>
    <p:sldId id="451" r:id="rId41"/>
    <p:sldId id="452" r:id="rId42"/>
    <p:sldId id="453" r:id="rId43"/>
    <p:sldId id="454" r:id="rId44"/>
    <p:sldId id="455" r:id="rId45"/>
    <p:sldId id="456" r:id="rId46"/>
    <p:sldId id="458" r:id="rId47"/>
    <p:sldId id="459" r:id="rId48"/>
    <p:sldId id="460" r:id="rId49"/>
    <p:sldId id="457" r:id="rId50"/>
    <p:sldId id="461" r:id="rId51"/>
    <p:sldId id="462" r:id="rId52"/>
    <p:sldId id="463" r:id="rId53"/>
    <p:sldId id="464" r:id="rId54"/>
    <p:sldId id="465" r:id="rId55"/>
    <p:sldId id="466" r:id="rId56"/>
    <p:sldId id="467" r:id="rId57"/>
    <p:sldId id="468" r:id="rId58"/>
    <p:sldId id="469" r:id="rId59"/>
    <p:sldId id="470" r:id="rId60"/>
    <p:sldId id="471" r:id="rId61"/>
    <p:sldId id="472" r:id="rId62"/>
    <p:sldId id="473" r:id="rId63"/>
    <p:sldId id="475" r:id="rId64"/>
    <p:sldId id="474" r:id="rId65"/>
  </p:sldIdLst>
  <p:sldSz cx="9144000" cy="6858000" type="screen4x3"/>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igne Skovgaard Schmidt" initials="ssc"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llemlayout 2 - Markerin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4" autoAdjust="0"/>
    <p:restoredTop sz="86443" autoAdjust="0"/>
  </p:normalViewPr>
  <p:slideViewPr>
    <p:cSldViewPr>
      <p:cViewPr varScale="1">
        <p:scale>
          <a:sx n="76" d="100"/>
          <a:sy n="76" d="100"/>
        </p:scale>
        <p:origin x="1085" y="53"/>
      </p:cViewPr>
      <p:guideLst>
        <p:guide orient="horz" pos="2160"/>
        <p:guide pos="2880"/>
      </p:guideLst>
    </p:cSldViewPr>
  </p:slideViewPr>
  <p:outlineViewPr>
    <p:cViewPr>
      <p:scale>
        <a:sx n="33" d="100"/>
        <a:sy n="33" d="100"/>
      </p:scale>
      <p:origin x="0" y="-3691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2A787A-8A31-458B-862E-E5EC85AD1421}" type="datetimeFigureOut">
              <a:rPr lang="da-DK" smtClean="0"/>
              <a:t>18-05-2021</a:t>
            </a:fld>
            <a:endParaRPr lang="da-DK"/>
          </a:p>
        </p:txBody>
      </p:sp>
      <p:sp>
        <p:nvSpPr>
          <p:cNvPr id="4" name="Pladsholder til diasbille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388CEB-ED4F-4C29-BBBF-027436DB5B3A}" type="slidenum">
              <a:rPr lang="da-DK" smtClean="0"/>
              <a:t>‹nr.›</a:t>
            </a:fld>
            <a:endParaRPr lang="da-DK"/>
          </a:p>
        </p:txBody>
      </p:sp>
    </p:spTree>
    <p:extLst>
      <p:ext uri="{BB962C8B-B14F-4D97-AF65-F5344CB8AC3E}">
        <p14:creationId xmlns:p14="http://schemas.microsoft.com/office/powerpoint/2010/main" val="1293438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DAC36CCB-2A78-48A1-A815-188C4F75D1C6}" type="slidenum">
              <a:rPr lang="da-DK" smtClean="0"/>
              <a:t>1</a:t>
            </a:fld>
            <a:endParaRPr lang="da-DK" dirty="0"/>
          </a:p>
        </p:txBody>
      </p:sp>
    </p:spTree>
    <p:extLst>
      <p:ext uri="{BB962C8B-B14F-4D97-AF65-F5344CB8AC3E}">
        <p14:creationId xmlns:p14="http://schemas.microsoft.com/office/powerpoint/2010/main" val="1547247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1EDEF2E-C607-4F73-B5EA-A2C3B2B410C0}" type="slidenum">
              <a:rPr lang="da-DK" smtClean="0"/>
              <a:t>46</a:t>
            </a:fld>
            <a:endParaRPr lang="da-DK"/>
          </a:p>
        </p:txBody>
      </p:sp>
    </p:spTree>
    <p:extLst>
      <p:ext uri="{BB962C8B-B14F-4D97-AF65-F5344CB8AC3E}">
        <p14:creationId xmlns:p14="http://schemas.microsoft.com/office/powerpoint/2010/main" val="1058187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3A388CEB-ED4F-4C29-BBBF-027436DB5B3A}" type="slidenum">
              <a:rPr lang="da-DK" smtClean="0"/>
              <a:t>55</a:t>
            </a:fld>
            <a:endParaRPr lang="da-DK"/>
          </a:p>
        </p:txBody>
      </p:sp>
    </p:spTree>
    <p:extLst>
      <p:ext uri="{BB962C8B-B14F-4D97-AF65-F5344CB8AC3E}">
        <p14:creationId xmlns:p14="http://schemas.microsoft.com/office/powerpoint/2010/main" val="1570224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87DD4F4-FF35-440E-99BF-CB0BF5E8BDDB}" type="slidenum">
              <a:rPr lang="da-DK" smtClean="0"/>
              <a:t>58</a:t>
            </a:fld>
            <a:endParaRPr lang="da-DK"/>
          </a:p>
        </p:txBody>
      </p:sp>
    </p:spTree>
    <p:extLst>
      <p:ext uri="{BB962C8B-B14F-4D97-AF65-F5344CB8AC3E}">
        <p14:creationId xmlns:p14="http://schemas.microsoft.com/office/powerpoint/2010/main" val="3705738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3A388CEB-ED4F-4C29-BBBF-027436DB5B3A}" type="slidenum">
              <a:rPr lang="da-DK" smtClean="0"/>
              <a:t>7</a:t>
            </a:fld>
            <a:endParaRPr lang="da-DK"/>
          </a:p>
        </p:txBody>
      </p:sp>
    </p:spTree>
    <p:extLst>
      <p:ext uri="{BB962C8B-B14F-4D97-AF65-F5344CB8AC3E}">
        <p14:creationId xmlns:p14="http://schemas.microsoft.com/office/powerpoint/2010/main" val="3201919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87DD4F4-FF35-440E-99BF-CB0BF5E8BDDB}" type="slidenum">
              <a:rPr lang="da-DK" smtClean="0"/>
              <a:t>14</a:t>
            </a:fld>
            <a:endParaRPr lang="da-DK"/>
          </a:p>
        </p:txBody>
      </p:sp>
    </p:spTree>
    <p:extLst>
      <p:ext uri="{BB962C8B-B14F-4D97-AF65-F5344CB8AC3E}">
        <p14:creationId xmlns:p14="http://schemas.microsoft.com/office/powerpoint/2010/main" val="3705738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3A388CEB-ED4F-4C29-BBBF-027436DB5B3A}" type="slidenum">
              <a:rPr lang="da-DK" smtClean="0"/>
              <a:t>16</a:t>
            </a:fld>
            <a:endParaRPr lang="da-DK"/>
          </a:p>
        </p:txBody>
      </p:sp>
    </p:spTree>
    <p:extLst>
      <p:ext uri="{BB962C8B-B14F-4D97-AF65-F5344CB8AC3E}">
        <p14:creationId xmlns:p14="http://schemas.microsoft.com/office/powerpoint/2010/main" val="437456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smtClean="0"/>
          </a:p>
        </p:txBody>
      </p:sp>
      <p:sp>
        <p:nvSpPr>
          <p:cNvPr id="4" name="Pladsholder til slidenummer 3"/>
          <p:cNvSpPr>
            <a:spLocks noGrp="1"/>
          </p:cNvSpPr>
          <p:nvPr>
            <p:ph type="sldNum" sz="quarter" idx="10"/>
          </p:nvPr>
        </p:nvSpPr>
        <p:spPr/>
        <p:txBody>
          <a:bodyPr/>
          <a:lstStyle/>
          <a:p>
            <a:fld id="{3A388CEB-ED4F-4C29-BBBF-027436DB5B3A}" type="slidenum">
              <a:rPr lang="da-DK" smtClean="0"/>
              <a:t>23</a:t>
            </a:fld>
            <a:endParaRPr lang="da-DK"/>
          </a:p>
        </p:txBody>
      </p:sp>
    </p:spTree>
    <p:extLst>
      <p:ext uri="{BB962C8B-B14F-4D97-AF65-F5344CB8AC3E}">
        <p14:creationId xmlns:p14="http://schemas.microsoft.com/office/powerpoint/2010/main" val="1378578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3A388CEB-ED4F-4C29-BBBF-027436DB5B3A}" type="slidenum">
              <a:rPr lang="da-DK" smtClean="0"/>
              <a:t>24</a:t>
            </a:fld>
            <a:endParaRPr lang="da-DK"/>
          </a:p>
        </p:txBody>
      </p:sp>
    </p:spTree>
    <p:extLst>
      <p:ext uri="{BB962C8B-B14F-4D97-AF65-F5344CB8AC3E}">
        <p14:creationId xmlns:p14="http://schemas.microsoft.com/office/powerpoint/2010/main" val="2020170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aseline="0" dirty="0" smtClean="0"/>
          </a:p>
        </p:txBody>
      </p:sp>
      <p:sp>
        <p:nvSpPr>
          <p:cNvPr id="4" name="Pladsholder til slidenummer 3"/>
          <p:cNvSpPr>
            <a:spLocks noGrp="1"/>
          </p:cNvSpPr>
          <p:nvPr>
            <p:ph type="sldNum" sz="quarter" idx="10"/>
          </p:nvPr>
        </p:nvSpPr>
        <p:spPr/>
        <p:txBody>
          <a:bodyPr/>
          <a:lstStyle/>
          <a:p>
            <a:fld id="{3A388CEB-ED4F-4C29-BBBF-027436DB5B3A}" type="slidenum">
              <a:rPr lang="da-DK" smtClean="0"/>
              <a:t>28</a:t>
            </a:fld>
            <a:endParaRPr lang="da-DK"/>
          </a:p>
        </p:txBody>
      </p:sp>
    </p:spTree>
    <p:extLst>
      <p:ext uri="{BB962C8B-B14F-4D97-AF65-F5344CB8AC3E}">
        <p14:creationId xmlns:p14="http://schemas.microsoft.com/office/powerpoint/2010/main" val="2746431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3A388CEB-ED4F-4C29-BBBF-027436DB5B3A}" type="slidenum">
              <a:rPr lang="da-DK" smtClean="0"/>
              <a:t>29</a:t>
            </a:fld>
            <a:endParaRPr lang="da-DK"/>
          </a:p>
        </p:txBody>
      </p:sp>
    </p:spTree>
    <p:extLst>
      <p:ext uri="{BB962C8B-B14F-4D97-AF65-F5344CB8AC3E}">
        <p14:creationId xmlns:p14="http://schemas.microsoft.com/office/powerpoint/2010/main" val="1828571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87DD4F4-FF35-440E-99BF-CB0BF5E8BDDB}" type="slidenum">
              <a:rPr lang="da-DK" smtClean="0"/>
              <a:t>39</a:t>
            </a:fld>
            <a:endParaRPr lang="da-DK"/>
          </a:p>
        </p:txBody>
      </p:sp>
    </p:spTree>
    <p:extLst>
      <p:ext uri="{BB962C8B-B14F-4D97-AF65-F5344CB8AC3E}">
        <p14:creationId xmlns:p14="http://schemas.microsoft.com/office/powerpoint/2010/main" val="3705738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695"/>
            <a:ext cx="7772400" cy="1470025"/>
          </a:xfrm>
        </p:spPr>
        <p:txBody>
          <a:bodyPr/>
          <a:lstStyle/>
          <a:p>
            <a:r>
              <a:rPr lang="da-DK"/>
              <a:t>Klik for at redigere i master</a:t>
            </a:r>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i master</a:t>
            </a:r>
          </a:p>
        </p:txBody>
      </p:sp>
      <p:sp>
        <p:nvSpPr>
          <p:cNvPr id="4" name="Pladsholder til dato 3"/>
          <p:cNvSpPr>
            <a:spLocks noGrp="1"/>
          </p:cNvSpPr>
          <p:nvPr>
            <p:ph type="dt" sz="half" idx="10"/>
          </p:nvPr>
        </p:nvSpPr>
        <p:spPr/>
        <p:txBody>
          <a:bodyPr/>
          <a:lstStyle/>
          <a:p>
            <a:fld id="{53984ED1-B1E7-452C-A6D8-83BADD4BEA94}" type="datetimeFigureOut">
              <a:rPr lang="da-DK" smtClean="0"/>
              <a:t>18-05-2021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2049152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53984ED1-B1E7-452C-A6D8-83BADD4BEA94}" type="datetimeFigureOut">
              <a:rPr lang="da-DK" smtClean="0"/>
              <a:t>18-05-2021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1629345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908"/>
            <a:ext cx="2057400" cy="5851525"/>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457200" y="274908"/>
            <a:ext cx="6019800" cy="5851525"/>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53984ED1-B1E7-452C-A6D8-83BADD4BEA94}" type="datetimeFigureOut">
              <a:rPr lang="da-DK" smtClean="0"/>
              <a:t>18-05-2021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1313376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4960137"/>
            <a:ext cx="5829300" cy="1463040"/>
          </a:xfrm>
        </p:spPr>
        <p:txBody>
          <a:bodyPr anchor="ctr">
            <a:normAutofit/>
          </a:bodyPr>
          <a:lstStyle>
            <a:lvl1pPr algn="r">
              <a:defRPr sz="5000" spc="200" baseline="0"/>
            </a:lvl1pPr>
          </a:lstStyle>
          <a:p>
            <a:r>
              <a:rPr lang="da-DK" dirty="0"/>
              <a:t>Klik for at redigere i master</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lvl1pPr algn="l">
              <a:defRPr/>
            </a:lvl1pPr>
          </a:lstStyle>
          <a:p>
            <a:fld id="{0457DEB0-994C-43D6-9B19-8090E25B637C}"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1C1491F5-52CC-4498-AA3F-F2B6B56064F4}"/>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0066112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Content Placeholder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941DE866-8F56-4E25-9541-8AC6670421BF}"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40388852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da-DK"/>
              <a:t>Klik for at redigere i master</a:t>
            </a:r>
            <a:endParaRPr lang="en-US" dirty="0"/>
          </a:p>
        </p:txBody>
      </p:sp>
      <p:sp>
        <p:nvSpPr>
          <p:cNvPr id="3" name="Content Placeholder 2"/>
          <p:cNvSpPr>
            <a:spLocks noGrp="1"/>
          </p:cNvSpPr>
          <p:nvPr>
            <p:ph sz="half" idx="1"/>
          </p:nvPr>
        </p:nvSpPr>
        <p:spPr>
          <a:xfrm>
            <a:off x="768095" y="2286000"/>
            <a:ext cx="3566160" cy="402336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E4F85B17-3DFC-4980-8075-90A616621ACB}"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8" name="Slide Number Placeholder 5">
            <a:extLst>
              <a:ext uri="{FF2B5EF4-FFF2-40B4-BE49-F238E27FC236}">
                <a16:creationId xmlns:a16="http://schemas.microsoft.com/office/drawing/2014/main" id="{FFA928B6-1FFC-4BDA-AD02-100CCFD6FF8F}"/>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1111318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a-DK"/>
              <a:t>Klik for at redigere i master</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4" name="Content Placeholder 3"/>
          <p:cNvSpPr>
            <a:spLocks noGrp="1"/>
          </p:cNvSpPr>
          <p:nvPr>
            <p:ph sz="half" idx="2"/>
          </p:nvPr>
        </p:nvSpPr>
        <p:spPr>
          <a:xfrm>
            <a:off x="768096" y="2967788"/>
            <a:ext cx="3566160" cy="3341572"/>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4493166" y="2179636"/>
            <a:ext cx="356616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da-DK"/>
              <a:t>Rediger typografien i masterens</a:t>
            </a:r>
          </a:p>
        </p:txBody>
      </p:sp>
      <p:sp>
        <p:nvSpPr>
          <p:cNvPr id="6" name="Content Placeholder 5"/>
          <p:cNvSpPr>
            <a:spLocks noGrp="1"/>
          </p:cNvSpPr>
          <p:nvPr>
            <p:ph sz="quarter" idx="4"/>
          </p:nvPr>
        </p:nvSpPr>
        <p:spPr>
          <a:xfrm>
            <a:off x="4493166" y="2967788"/>
            <a:ext cx="3566160" cy="3341572"/>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11FDD9E5-AF44-4C70-856D-7C0325C3047D}"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95000"/>
                  <a:lumOff val="5000"/>
                </a:prstClr>
              </a:solidFill>
            </a:endParaRPr>
          </a:p>
        </p:txBody>
      </p:sp>
      <p:sp>
        <p:nvSpPr>
          <p:cNvPr id="11" name="Slide Number Placeholder 5">
            <a:extLst>
              <a:ext uri="{FF2B5EF4-FFF2-40B4-BE49-F238E27FC236}">
                <a16:creationId xmlns:a16="http://schemas.microsoft.com/office/drawing/2014/main" id="{CF4391D0-3CAE-45DA-8DE0-A75834EC431D}"/>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848909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Date Placeholder 2"/>
          <p:cNvSpPr>
            <a:spLocks noGrp="1"/>
          </p:cNvSpPr>
          <p:nvPr>
            <p:ph type="dt" sz="half" idx="10"/>
          </p:nvPr>
        </p:nvSpPr>
        <p:spPr/>
        <p:txBody>
          <a:bodyPr/>
          <a:lstStyle/>
          <a:p>
            <a:fld id="{CB2904F1-CDDA-4BDF-8B81-60182D95A1A9}"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a:extLst>
              <a:ext uri="{FF2B5EF4-FFF2-40B4-BE49-F238E27FC236}">
                <a16:creationId xmlns:a16="http://schemas.microsoft.com/office/drawing/2014/main" id="{D1C5A3B6-3F4B-4734-B733-3F8303D9F1C8}"/>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486107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DC8C9A-689E-4C2A-9D19-DA6A92AF6011}"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95000"/>
                  <a:lumOff val="5000"/>
                </a:prstClr>
              </a:solidFill>
            </a:endParaRPr>
          </a:p>
        </p:txBody>
      </p:sp>
      <p:sp>
        <p:nvSpPr>
          <p:cNvPr id="5" name="Slide Number Placeholder 5">
            <a:extLst>
              <a:ext uri="{FF2B5EF4-FFF2-40B4-BE49-F238E27FC236}">
                <a16:creationId xmlns:a16="http://schemas.microsoft.com/office/drawing/2014/main" id="{3943757C-BA0B-4ADA-97DA-84D87301D99E}"/>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74038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4000"/>
            </a:lvl1pPr>
          </a:lstStyle>
          <a:p>
            <a:r>
              <a:rPr lang="da-DK"/>
              <a:t>Klik for at redigere i master</a:t>
            </a:r>
            <a:endParaRPr lang="en-US" dirty="0"/>
          </a:p>
        </p:txBody>
      </p:sp>
      <p:sp>
        <p:nvSpPr>
          <p:cNvPr id="3" name="Content Placeholder 2"/>
          <p:cNvSpPr>
            <a:spLocks noGrp="1"/>
          </p:cNvSpPr>
          <p:nvPr>
            <p:ph idx="1"/>
          </p:nvPr>
        </p:nvSpPr>
        <p:spPr>
          <a:xfrm>
            <a:off x="4286250" y="822960"/>
            <a:ext cx="4258818"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typografien i masterens</a:t>
            </a:r>
          </a:p>
        </p:txBody>
      </p:sp>
      <p:sp>
        <p:nvSpPr>
          <p:cNvPr id="5" name="Date Placeholder 4"/>
          <p:cNvSpPr>
            <a:spLocks noGrp="1"/>
          </p:cNvSpPr>
          <p:nvPr>
            <p:ph type="dt" sz="half" idx="10"/>
          </p:nvPr>
        </p:nvSpPr>
        <p:spPr/>
        <p:txBody>
          <a:bodyPr/>
          <a:lstStyle/>
          <a:p>
            <a:fld id="{7BE81CAD-9611-465E-9DCB-0A668BE85CAB}"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9" name="Slide Number Placeholder 5">
            <a:extLst>
              <a:ext uri="{FF2B5EF4-FFF2-40B4-BE49-F238E27FC236}">
                <a16:creationId xmlns:a16="http://schemas.microsoft.com/office/drawing/2014/main" id="{8D16AE6D-1D14-4C85-AEA8-95900D7D2A66}"/>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744308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5000" spc="200" baseline="0"/>
            </a:lvl1pPr>
          </a:lstStyle>
          <a:p>
            <a:r>
              <a:rPr lang="da-DK"/>
              <a:t>Klik for at redigere i master</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Date Placeholder 4"/>
          <p:cNvSpPr>
            <a:spLocks noGrp="1"/>
          </p:cNvSpPr>
          <p:nvPr>
            <p:ph type="dt" sz="half" idx="10"/>
          </p:nvPr>
        </p:nvSpPr>
        <p:spPr/>
        <p:txBody>
          <a:bodyPr/>
          <a:lstStyle/>
          <a:p>
            <a:fld id="{B6CE0A1E-F562-4797-9BD3-7D469AB2C281}"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0E3F7306-CB1D-4D3E-BA3E-57F4A5097B1D}"/>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450676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53984ED1-B1E7-452C-A6D8-83BADD4BEA94}" type="datetimeFigureOut">
              <a:rPr lang="da-DK" smtClean="0"/>
              <a:t>18-05-2021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28048505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Vertical Text Placeholder 2"/>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7E487FA7-BF2A-4BA7-8837-F4A67A2E7AD2}"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5">
            <a:extLst>
              <a:ext uri="{FF2B5EF4-FFF2-40B4-BE49-F238E27FC236}">
                <a16:creationId xmlns:a16="http://schemas.microsoft.com/office/drawing/2014/main" id="{89CAFE4B-E9C1-434E-AAD6-3CB1D7805201}"/>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4182377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da-DK"/>
              <a:t>Klik for at redigere i master</a:t>
            </a:r>
            <a:endParaRPr lang="en-US" dirty="0"/>
          </a:p>
        </p:txBody>
      </p:sp>
      <p:sp>
        <p:nvSpPr>
          <p:cNvPr id="3" name="Vertical Text Placeholder 2"/>
          <p:cNvSpPr>
            <a:spLocks noGrp="1"/>
          </p:cNvSpPr>
          <p:nvPr>
            <p:ph type="body" orient="vert" idx="1"/>
          </p:nvPr>
        </p:nvSpPr>
        <p:spPr>
          <a:xfrm>
            <a:off x="742952" y="762000"/>
            <a:ext cx="5686425" cy="5410200"/>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1CD4B379-2655-46A8-ADEE-CCDFDBD053CD}"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6013F9AF-8A10-4FFB-89CE-C3F8E50462AE}"/>
              </a:ext>
            </a:extLst>
          </p:cNvPr>
          <p:cNvSpPr>
            <a:spLocks noGrp="1"/>
          </p:cNvSpPr>
          <p:nvPr>
            <p:ph type="sldNum" sz="quarter" idx="12"/>
          </p:nvPr>
        </p:nvSpPr>
        <p:spPr>
          <a:xfrm>
            <a:off x="8257399" y="6470704"/>
            <a:ext cx="730250" cy="274320"/>
          </a:xfr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613507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7170"/>
            <a:ext cx="7772400" cy="1362075"/>
          </a:xfrm>
        </p:spPr>
        <p:txBody>
          <a:bodyPr anchor="t"/>
          <a:lstStyle>
            <a:lvl1pPr algn="l">
              <a:defRPr sz="4000" b="1" cap="all"/>
            </a:lvl1pPr>
          </a:lstStyle>
          <a:p>
            <a:r>
              <a:rPr lang="da-DK"/>
              <a:t>Klik for at redigere i master</a:t>
            </a:r>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53984ED1-B1E7-452C-A6D8-83BADD4BEA94}" type="datetimeFigureOut">
              <a:rPr lang="da-DK" smtClean="0"/>
              <a:t>18-05-2021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2997423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53984ED1-B1E7-452C-A6D8-83BADD4BEA94}" type="datetimeFigureOut">
              <a:rPr lang="da-DK" smtClean="0"/>
              <a:t>18-05-2021</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3264723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a:t>Klik for at redigere i master</a:t>
            </a:r>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464516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46451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53984ED1-B1E7-452C-A6D8-83BADD4BEA94}" type="datetimeFigureOut">
              <a:rPr lang="da-DK" smtClean="0"/>
              <a:t>18-05-2021</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diasnummer 8"/>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1595077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53984ED1-B1E7-452C-A6D8-83BADD4BEA94}" type="datetimeFigureOut">
              <a:rPr lang="da-DK" smtClean="0"/>
              <a:t>18-05-2021</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diasnummer 4"/>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2958067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53984ED1-B1E7-452C-A6D8-83BADD4BEA94}" type="datetimeFigureOut">
              <a:rPr lang="da-DK" smtClean="0"/>
              <a:t>18-05-2021</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diasnummer 3"/>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3441233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0"/>
            <a:ext cx="3008313" cy="1162050"/>
          </a:xfrm>
        </p:spPr>
        <p:txBody>
          <a:bodyPr anchor="b"/>
          <a:lstStyle>
            <a:lvl1pPr algn="l">
              <a:defRPr sz="2000" b="1"/>
            </a:lvl1pPr>
          </a:lstStyle>
          <a:p>
            <a:r>
              <a:rPr lang="da-DK"/>
              <a:t>Klik for at redigere i master</a:t>
            </a:r>
          </a:p>
        </p:txBody>
      </p:sp>
      <p:sp>
        <p:nvSpPr>
          <p:cNvPr id="3" name="Pladsholder til indhold 2"/>
          <p:cNvSpPr>
            <a:spLocks noGrp="1"/>
          </p:cNvSpPr>
          <p:nvPr>
            <p:ph idx="1"/>
          </p:nvPr>
        </p:nvSpPr>
        <p:spPr>
          <a:xfrm>
            <a:off x="3575050" y="27332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5" name="Pladsholder til dato 4"/>
          <p:cNvSpPr>
            <a:spLocks noGrp="1"/>
          </p:cNvSpPr>
          <p:nvPr>
            <p:ph type="dt" sz="half" idx="10"/>
          </p:nvPr>
        </p:nvSpPr>
        <p:spPr/>
        <p:txBody>
          <a:bodyPr/>
          <a:lstStyle/>
          <a:p>
            <a:fld id="{53984ED1-B1E7-452C-A6D8-83BADD4BEA94}" type="datetimeFigureOut">
              <a:rPr lang="da-DK" smtClean="0"/>
              <a:t>18-05-2021</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4068687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a:t>Klik for at redigere i master</a:t>
            </a:r>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5" name="Pladsholder til dato 4"/>
          <p:cNvSpPr>
            <a:spLocks noGrp="1"/>
          </p:cNvSpPr>
          <p:nvPr>
            <p:ph type="dt" sz="half" idx="10"/>
          </p:nvPr>
        </p:nvSpPr>
        <p:spPr/>
        <p:txBody>
          <a:bodyPr/>
          <a:lstStyle/>
          <a:p>
            <a:fld id="{53984ED1-B1E7-452C-A6D8-83BADD4BEA94}" type="datetimeFigureOut">
              <a:rPr lang="da-DK" smtClean="0"/>
              <a:t>18-05-2021</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4028752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457200" y="635662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984ED1-B1E7-452C-A6D8-83BADD4BEA94}" type="datetimeFigureOut">
              <a:rPr lang="da-DK" smtClean="0"/>
              <a:t>18-05-2021</a:t>
            </a:fld>
            <a:endParaRPr lang="da-DK"/>
          </a:p>
        </p:txBody>
      </p:sp>
      <p:sp>
        <p:nvSpPr>
          <p:cNvPr id="5" name="Pladsholder til sidefod 4"/>
          <p:cNvSpPr>
            <a:spLocks noGrp="1"/>
          </p:cNvSpPr>
          <p:nvPr>
            <p:ph type="ftr" sz="quarter" idx="3"/>
          </p:nvPr>
        </p:nvSpPr>
        <p:spPr>
          <a:xfrm>
            <a:off x="3124200" y="635662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diasnummer 5"/>
          <p:cNvSpPr>
            <a:spLocks noGrp="1"/>
          </p:cNvSpPr>
          <p:nvPr>
            <p:ph type="sldNum" sz="quarter" idx="4"/>
          </p:nvPr>
        </p:nvSpPr>
        <p:spPr>
          <a:xfrm>
            <a:off x="6553200" y="635662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750219-1135-468A-B982-FCDE2151C07A}" type="slidenum">
              <a:rPr lang="da-DK" smtClean="0"/>
              <a:t>‹nr.›</a:t>
            </a:fld>
            <a:endParaRPr lang="da-DK"/>
          </a:p>
        </p:txBody>
      </p:sp>
    </p:spTree>
    <p:extLst>
      <p:ext uri="{BB962C8B-B14F-4D97-AF65-F5344CB8AC3E}">
        <p14:creationId xmlns:p14="http://schemas.microsoft.com/office/powerpoint/2010/main" val="2859129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da-DK"/>
              <a:t>Klik for at redigere i master</a:t>
            </a:r>
            <a:endParaRPr lang="en-US" dirty="0"/>
          </a:p>
        </p:txBody>
      </p:sp>
      <p:sp>
        <p:nvSpPr>
          <p:cNvPr id="3" name="Text Placeholder 2"/>
          <p:cNvSpPr>
            <a:spLocks noGrp="1"/>
          </p:cNvSpPr>
          <p:nvPr>
            <p:ph type="body" idx="1"/>
          </p:nvPr>
        </p:nvSpPr>
        <p:spPr>
          <a:xfrm>
            <a:off x="768231" y="2286000"/>
            <a:ext cx="7290055" cy="4023360"/>
          </a:xfrm>
          <a:prstGeom prst="rect">
            <a:avLst/>
          </a:prstGeom>
        </p:spPr>
        <p:txBody>
          <a:bodyPr vert="horz" lIns="45720" tIns="45720" rIns="4572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768232"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47E4F3F-DF11-4B4B-8291-E27080FF49F4}"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solidFill>
                <a:prstClr val="black">
                  <a:lumMod val="95000"/>
                  <a:lumOff val="5000"/>
                </a:prstClr>
              </a:solidFill>
            </a:endParaRPr>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8CAA8663-FE9C-4032-9FAE-94899EE77B1B}"/>
              </a:ext>
            </a:extLst>
          </p:cNvPr>
          <p:cNvSpPr>
            <a:spLocks noGrp="1"/>
          </p:cNvSpPr>
          <p:nvPr>
            <p:ph type="sldNum" sz="quarter" idx="4"/>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9346365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08C0BA-E987-44BF-B462-A451A599FBE6}"/>
              </a:ext>
            </a:extLst>
          </p:cNvPr>
          <p:cNvSpPr>
            <a:spLocks noGrp="1"/>
          </p:cNvSpPr>
          <p:nvPr>
            <p:ph type="ctrTitle"/>
          </p:nvPr>
        </p:nvSpPr>
        <p:spPr>
          <a:xfrm>
            <a:off x="107504" y="3694896"/>
            <a:ext cx="9036496" cy="1463040"/>
          </a:xfrm>
        </p:spPr>
        <p:txBody>
          <a:bodyPr/>
          <a:lstStyle/>
          <a:p>
            <a:r>
              <a:rPr lang="da-DK" cap="all" dirty="0"/>
              <a:t>Grundkursus i at være plejefamilie</a:t>
            </a:r>
          </a:p>
        </p:txBody>
      </p:sp>
      <p:sp>
        <p:nvSpPr>
          <p:cNvPr id="4" name="Titel 1">
            <a:extLst>
              <a:ext uri="{FF2B5EF4-FFF2-40B4-BE49-F238E27FC236}">
                <a16:creationId xmlns:a16="http://schemas.microsoft.com/office/drawing/2014/main" id="{488E466E-EE63-4CD4-A060-306A1C22BC85}"/>
              </a:ext>
            </a:extLst>
          </p:cNvPr>
          <p:cNvSpPr txBox="1">
            <a:spLocks/>
          </p:cNvSpPr>
          <p:nvPr/>
        </p:nvSpPr>
        <p:spPr>
          <a:xfrm>
            <a:off x="768096" y="1898133"/>
            <a:ext cx="7290054" cy="1796807"/>
          </a:xfrm>
          <a:prstGeom prst="rect">
            <a:avLst/>
          </a:prstGeom>
        </p:spPr>
        <p:txBody>
          <a:bodyPr vert="horz" lIns="91440" tIns="45720" rIns="91440" bIns="45720" rtlCol="0" anchor="ctr">
            <a:normAutofit/>
          </a:bodyPr>
          <a:lstStyle>
            <a:lvl1pPr algn="r" defTabSz="914400" rtl="0" eaLnBrk="1" latinLnBrk="0" hangingPunct="1">
              <a:lnSpc>
                <a:spcPct val="80000"/>
              </a:lnSpc>
              <a:spcBef>
                <a:spcPct val="0"/>
              </a:spcBef>
              <a:buNone/>
              <a:defRPr sz="5000" kern="1200" cap="all" spc="200" baseline="0">
                <a:solidFill>
                  <a:schemeClr val="tx1">
                    <a:lumMod val="95000"/>
                    <a:lumOff val="5000"/>
                  </a:schemeClr>
                </a:solidFill>
                <a:latin typeface="+mj-lt"/>
                <a:ea typeface="+mj-ea"/>
                <a:cs typeface="+mj-cs"/>
              </a:defRPr>
            </a:lvl1pPr>
          </a:lstStyle>
          <a:p>
            <a:pPr algn="ctr"/>
            <a:r>
              <a:rPr lang="da-DK" sz="6600" b="1" dirty="0"/>
              <a:t>Kursusdag 3</a:t>
            </a:r>
          </a:p>
        </p:txBody>
      </p:sp>
    </p:spTree>
    <p:extLst>
      <p:ext uri="{BB962C8B-B14F-4D97-AF65-F5344CB8AC3E}">
        <p14:creationId xmlns:p14="http://schemas.microsoft.com/office/powerpoint/2010/main" val="2113082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3200" dirty="0"/>
              <a:t>OMSORG FOR PLEJEBARNET I SORG OG KRISE – HJÆLP TIL AT HÅNDTERE SVÆRE FØLELSER</a:t>
            </a:r>
          </a:p>
        </p:txBody>
      </p:sp>
      <p:sp>
        <p:nvSpPr>
          <p:cNvPr id="3" name="Pladsholder til indhold 2"/>
          <p:cNvSpPr>
            <a:spLocks noGrp="1"/>
          </p:cNvSpPr>
          <p:nvPr>
            <p:ph idx="1"/>
          </p:nvPr>
        </p:nvSpPr>
        <p:spPr/>
        <p:txBody>
          <a:bodyPr>
            <a:noAutofit/>
          </a:bodyPr>
          <a:lstStyle/>
          <a:p>
            <a:r>
              <a:rPr lang="da-DK" sz="2300" dirty="0"/>
              <a:t>Sæt ord på barnets følelser, fx ved at sige: ”Jeg kan se, at du er vred/ked af det”. </a:t>
            </a:r>
          </a:p>
          <a:p>
            <a:r>
              <a:rPr lang="da-DK" sz="2300" dirty="0"/>
              <a:t>Lyt og hjælp barnet til selv at reflektere over situationen. </a:t>
            </a:r>
          </a:p>
          <a:p>
            <a:r>
              <a:rPr lang="da-DK" sz="2300" dirty="0"/>
              <a:t>Hvis barnet er låst fast i det ene spor, så træk forsigtigt barnet lidt over i det andet spor. Et plejebarn, der tænker på tabet hele tiden, skal måske have hjælp til at tænke på noget andet. Et plejebarn, der slet ikke tænker på tabet, har måske brug for hjælp til, at de voksne hjælper med at berøre emnet. </a:t>
            </a:r>
          </a:p>
          <a:p>
            <a:r>
              <a:rPr lang="da-DK" sz="2300" dirty="0"/>
              <a:t>Bøger, der kan anvendes til at tale om tabet, er fx: ”Nadia og Magnus flytter hjemmefra” (Børnerådet), ”Lillefrø” (Jacob Martin Strid) og ”Når man bor i en anden familie” (Center </a:t>
            </a:r>
            <a:r>
              <a:rPr lang="da-DK" sz="2300"/>
              <a:t>for Familiepleje</a:t>
            </a:r>
            <a:r>
              <a:rPr lang="da-DK" sz="2300" dirty="0"/>
              <a:t>).</a:t>
            </a:r>
          </a:p>
        </p:txBody>
      </p:sp>
    </p:spTree>
    <p:extLst>
      <p:ext uri="{BB962C8B-B14F-4D97-AF65-F5344CB8AC3E}">
        <p14:creationId xmlns:p14="http://schemas.microsoft.com/office/powerpoint/2010/main" val="2092718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3600" dirty="0"/>
              <a:t>OMSORG FOR PLEJEBØRN I SORG OG KRISE</a:t>
            </a:r>
            <a:br>
              <a:rPr lang="da-DK" sz="3600" dirty="0"/>
            </a:br>
            <a:r>
              <a:rPr lang="da-DK" sz="3600" dirty="0"/>
              <a:t>TRYGHED OG KONTINUITET </a:t>
            </a:r>
          </a:p>
        </p:txBody>
      </p:sp>
      <p:sp>
        <p:nvSpPr>
          <p:cNvPr id="3" name="Pladsholder til indhold 2"/>
          <p:cNvSpPr>
            <a:spLocks noGrp="1"/>
          </p:cNvSpPr>
          <p:nvPr>
            <p:ph idx="1"/>
          </p:nvPr>
        </p:nvSpPr>
        <p:spPr/>
        <p:txBody>
          <a:bodyPr/>
          <a:lstStyle/>
          <a:p>
            <a:r>
              <a:rPr lang="da-DK" dirty="0"/>
              <a:t>Bevare kontinuiteten i hverdagen, i skolen, børnehaven, med venner (hvis det er muligt). </a:t>
            </a:r>
          </a:p>
          <a:p>
            <a:r>
              <a:rPr lang="da-DK" dirty="0"/>
              <a:t>Hjælpe barnet med at bevare kontakten til forældrene, søskende og netværket. </a:t>
            </a:r>
          </a:p>
          <a:p>
            <a:r>
              <a:rPr lang="da-DK" dirty="0"/>
              <a:t>Etablere rutiner og regelmæssighed i hverdagen; det har en beroligende effekt. </a:t>
            </a:r>
          </a:p>
        </p:txBody>
      </p:sp>
    </p:spTree>
    <p:extLst>
      <p:ext uri="{BB962C8B-B14F-4D97-AF65-F5344CB8AC3E}">
        <p14:creationId xmlns:p14="http://schemas.microsoft.com/office/powerpoint/2010/main" val="1960160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3600" dirty="0"/>
              <a:t>OMSORG FOR PLEJEBØRN I SORG OG KRISE</a:t>
            </a:r>
            <a:br>
              <a:rPr lang="da-DK" sz="3600" dirty="0"/>
            </a:br>
            <a:r>
              <a:rPr lang="da-DK" sz="3600" dirty="0"/>
              <a:t>ÅBEN OG ÆRLIG KOMMUNIKATON</a:t>
            </a:r>
          </a:p>
        </p:txBody>
      </p:sp>
      <p:sp>
        <p:nvSpPr>
          <p:cNvPr id="3" name="Pladsholder til indhold 2"/>
          <p:cNvSpPr>
            <a:spLocks noGrp="1"/>
          </p:cNvSpPr>
          <p:nvPr>
            <p:ph idx="1"/>
          </p:nvPr>
        </p:nvSpPr>
        <p:spPr/>
        <p:txBody>
          <a:bodyPr>
            <a:normAutofit lnSpcReduction="10000"/>
          </a:bodyPr>
          <a:lstStyle/>
          <a:p>
            <a:pPr marL="0" indent="0">
              <a:buNone/>
            </a:pPr>
            <a:r>
              <a:rPr lang="da-DK" dirty="0"/>
              <a:t>Åben og ærlig kommunikation omkring tabet i forbindelse med anbringelsen: </a:t>
            </a:r>
          </a:p>
          <a:p>
            <a:pPr marL="0" indent="0">
              <a:buNone/>
            </a:pPr>
            <a:endParaRPr lang="da-DK" dirty="0"/>
          </a:p>
          <a:p>
            <a:r>
              <a:rPr lang="da-DK" dirty="0"/>
              <a:t>Vær tilgængelig, ærlig og tal åbent om tabet. </a:t>
            </a:r>
          </a:p>
          <a:p>
            <a:r>
              <a:rPr lang="da-DK" dirty="0"/>
              <a:t>Giv alderssvarende forklaringer. Reducer forvirring, og undgå abstrakte forklaringer. </a:t>
            </a:r>
          </a:p>
          <a:p>
            <a:r>
              <a:rPr lang="da-DK" dirty="0"/>
              <a:t>Brug familieplejekonsulenten og sagsbehandleren til at finde samme forklaringer for at undgå forvirring og mistillid. </a:t>
            </a:r>
          </a:p>
        </p:txBody>
      </p:sp>
    </p:spTree>
    <p:extLst>
      <p:ext uri="{BB962C8B-B14F-4D97-AF65-F5344CB8AC3E}">
        <p14:creationId xmlns:p14="http://schemas.microsoft.com/office/powerpoint/2010/main" val="1879876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ØVELSE: WALK AND TALK</a:t>
            </a:r>
          </a:p>
        </p:txBody>
      </p:sp>
      <p:sp>
        <p:nvSpPr>
          <p:cNvPr id="3" name="Pladsholder til indhold 2"/>
          <p:cNvSpPr>
            <a:spLocks noGrp="1"/>
          </p:cNvSpPr>
          <p:nvPr>
            <p:ph idx="1"/>
          </p:nvPr>
        </p:nvSpPr>
        <p:spPr/>
        <p:txBody>
          <a:bodyPr/>
          <a:lstStyle/>
          <a:p>
            <a:pPr marL="0" lvl="0" indent="0">
              <a:buNone/>
            </a:pPr>
            <a:r>
              <a:rPr lang="da-DK" sz="1800" b="1" dirty="0">
                <a:solidFill>
                  <a:prstClr val="black"/>
                </a:solidFill>
              </a:rPr>
              <a:t>Fortæller: </a:t>
            </a:r>
          </a:p>
          <a:p>
            <a:pPr lvl="0"/>
            <a:r>
              <a:rPr lang="da-DK" sz="1800" dirty="0">
                <a:solidFill>
                  <a:prstClr val="black"/>
                </a:solidFill>
              </a:rPr>
              <a:t>Vælg en svær situation. Beskriv den detaljeret. Hvem indgik, hvad skete der, hvad var det værste, hvordan kom jeg videre, og hvordan lever jeg med sorgen/tabet i dag?</a:t>
            </a:r>
          </a:p>
          <a:p>
            <a:pPr marL="0" lvl="0" indent="0">
              <a:buNone/>
            </a:pPr>
            <a:endParaRPr lang="da-DK" sz="1800" b="1" dirty="0">
              <a:solidFill>
                <a:prstClr val="black"/>
              </a:solidFill>
            </a:endParaRPr>
          </a:p>
          <a:p>
            <a:pPr marL="0" lvl="0" indent="0">
              <a:buNone/>
            </a:pPr>
            <a:r>
              <a:rPr lang="da-DK" sz="1800" b="1" dirty="0">
                <a:solidFill>
                  <a:prstClr val="black"/>
                </a:solidFill>
              </a:rPr>
              <a:t>Lytter: </a:t>
            </a:r>
          </a:p>
          <a:p>
            <a:pPr lvl="0"/>
            <a:r>
              <a:rPr lang="da-DK" sz="1800" dirty="0">
                <a:solidFill>
                  <a:prstClr val="black"/>
                </a:solidFill>
              </a:rPr>
              <a:t>Støt ved at lytte aktivt, stil åbne, fordomsfri spørgsmål, undgå at diskutere og henvise til egne erfaringer.</a:t>
            </a:r>
          </a:p>
          <a:p>
            <a:pPr marL="0" lvl="0" indent="0">
              <a:buNone/>
            </a:pPr>
            <a:endParaRPr lang="da-DK" sz="1800" b="1" dirty="0">
              <a:solidFill>
                <a:prstClr val="black"/>
              </a:solidFill>
            </a:endParaRPr>
          </a:p>
          <a:p>
            <a:pPr marL="0" lvl="0" indent="0">
              <a:buNone/>
            </a:pPr>
            <a:r>
              <a:rPr lang="da-DK" sz="1800" b="1" dirty="0">
                <a:solidFill>
                  <a:prstClr val="black"/>
                </a:solidFill>
              </a:rPr>
              <a:t>Plenum: </a:t>
            </a:r>
          </a:p>
          <a:p>
            <a:pPr lvl="0"/>
            <a:r>
              <a:rPr lang="da-DK" sz="1800" dirty="0">
                <a:solidFill>
                  <a:prstClr val="black"/>
                </a:solidFill>
              </a:rPr>
              <a:t>Historien er jeres egen og skal ikke deles i plenum.</a:t>
            </a:r>
          </a:p>
          <a:p>
            <a:pPr lvl="0"/>
            <a:r>
              <a:rPr lang="da-DK" sz="1800" dirty="0">
                <a:solidFill>
                  <a:prstClr val="black"/>
                </a:solidFill>
              </a:rPr>
              <a:t>Fortæl, hvordan det var at fortælle historien, blev fortælleren klogere på sig selv gennem historien? Gjorde lytteren noget for at støtte processen?</a:t>
            </a:r>
          </a:p>
          <a:p>
            <a:endParaRPr lang="da-DK" dirty="0"/>
          </a:p>
        </p:txBody>
      </p:sp>
    </p:spTree>
    <p:extLst>
      <p:ext uri="{BB962C8B-B14F-4D97-AF65-F5344CB8AC3E}">
        <p14:creationId xmlns:p14="http://schemas.microsoft.com/office/powerpoint/2010/main" val="3276495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12FA4F3-25BF-42E3-9625-E48D0E2380FD}"/>
              </a:ext>
            </a:extLst>
          </p:cNvPr>
          <p:cNvSpPr>
            <a:spLocks noGrp="1"/>
          </p:cNvSpPr>
          <p:nvPr>
            <p:ph type="title"/>
          </p:nvPr>
        </p:nvSpPr>
        <p:spPr>
          <a:xfrm>
            <a:off x="505678" y="914401"/>
            <a:ext cx="27432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Pause</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ladsholder til indhold 4" descr="Smilende ansigt med massiv udfyldning">
            <a:extLst>
              <a:ext uri="{FF2B5EF4-FFF2-40B4-BE49-F238E27FC236}">
                <a16:creationId xmlns:a16="http://schemas.microsoft.com/office/drawing/2014/main" id="{D156248C-0885-4483-BF3D-70ED3B7435FE}"/>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4117647" y="492573"/>
            <a:ext cx="4410597" cy="5880796"/>
          </a:xfrm>
          <a:prstGeom prst="rect">
            <a:avLst/>
          </a:prstGeom>
        </p:spPr>
      </p:pic>
    </p:spTree>
    <p:extLst>
      <p:ext uri="{BB962C8B-B14F-4D97-AF65-F5344CB8AC3E}">
        <p14:creationId xmlns:p14="http://schemas.microsoft.com/office/powerpoint/2010/main" val="3166095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normAutofit/>
          </a:bodyPr>
          <a:lstStyle/>
          <a:p>
            <a:r>
              <a:rPr lang="da-DK" sz="3600" dirty="0"/>
              <a:t>BARNETS FAMILIE OG NETVÆRK – KONTAKT, SAMVÆR OG SAMARBEJDE</a:t>
            </a:r>
          </a:p>
        </p:txBody>
      </p:sp>
      <p:sp>
        <p:nvSpPr>
          <p:cNvPr id="5" name="Undertitel 4"/>
          <p:cNvSpPr>
            <a:spLocks noGrp="1"/>
          </p:cNvSpPr>
          <p:nvPr>
            <p:ph type="subTitle" idx="1"/>
          </p:nvPr>
        </p:nvSpPr>
        <p:spPr/>
        <p:txBody>
          <a:bodyPr/>
          <a:lstStyle/>
          <a:p>
            <a:endParaRPr lang="da-DK"/>
          </a:p>
        </p:txBody>
      </p:sp>
    </p:spTree>
    <p:extLst>
      <p:ext uri="{BB962C8B-B14F-4D97-AF65-F5344CB8AC3E}">
        <p14:creationId xmlns:p14="http://schemas.microsoft.com/office/powerpoint/2010/main" val="587572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KONTAKT, SAMVÆR OG SAMARBEJDE – </a:t>
            </a:r>
            <a:br>
              <a:rPr lang="da-DK" dirty="0"/>
            </a:br>
            <a:r>
              <a:rPr lang="da-DK" dirty="0"/>
              <a:t>HVORFOR ER DET VIGTIGT</a:t>
            </a:r>
          </a:p>
        </p:txBody>
      </p:sp>
      <p:sp>
        <p:nvSpPr>
          <p:cNvPr id="3" name="Pladsholder til indhold 2"/>
          <p:cNvSpPr>
            <a:spLocks noGrp="1"/>
          </p:cNvSpPr>
          <p:nvPr>
            <p:ph idx="1"/>
          </p:nvPr>
        </p:nvSpPr>
        <p:spPr/>
        <p:txBody>
          <a:bodyPr>
            <a:noAutofit/>
          </a:bodyPr>
          <a:lstStyle/>
          <a:p>
            <a:pPr marL="0" indent="0">
              <a:buNone/>
            </a:pPr>
            <a:r>
              <a:rPr lang="da-DK" sz="2800" dirty="0"/>
              <a:t>Vigtigheden af et godt forældresamarbejde: </a:t>
            </a:r>
          </a:p>
          <a:p>
            <a:r>
              <a:rPr lang="da-DK" sz="2800" dirty="0"/>
              <a:t>Et godt samarbejde mellem plejeforældre og forældre/netværk modvirker loyalitetskonflikter for barnet. </a:t>
            </a:r>
          </a:p>
          <a:p>
            <a:r>
              <a:rPr lang="da-DK" sz="2800" dirty="0"/>
              <a:t>Et godt samarbejde mellem plejeforældre og forældre skaber større sammenhæng i barnets liv og bidrager til stabile anbringelser. </a:t>
            </a:r>
          </a:p>
          <a:p>
            <a:r>
              <a:rPr lang="da-DK" sz="2800" dirty="0"/>
              <a:t>Et godt samarbejde er en af de vigtigste komponenter for at sikre barnets udvikling og trivsel – og dermed at anbringelsen lykkes. </a:t>
            </a:r>
          </a:p>
        </p:txBody>
      </p:sp>
    </p:spTree>
    <p:extLst>
      <p:ext uri="{BB962C8B-B14F-4D97-AF65-F5344CB8AC3E}">
        <p14:creationId xmlns:p14="http://schemas.microsoft.com/office/powerpoint/2010/main" val="2049372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KONTAKT, SAMVÆR OG SAMARBEJDE – PLEJEBØRNS </a:t>
            </a:r>
            <a:r>
              <a:rPr lang="da-DK" dirty="0" smtClean="0"/>
              <a:t>PERSPEKTIVER</a:t>
            </a:r>
            <a:endParaRPr lang="da-DK" dirty="0"/>
          </a:p>
        </p:txBody>
      </p:sp>
      <p:sp>
        <p:nvSpPr>
          <p:cNvPr id="3" name="Pladsholder til indhold 2"/>
          <p:cNvSpPr>
            <a:spLocks noGrp="1"/>
          </p:cNvSpPr>
          <p:nvPr>
            <p:ph idx="1"/>
          </p:nvPr>
        </p:nvSpPr>
        <p:spPr/>
        <p:txBody>
          <a:bodyPr>
            <a:noAutofit/>
          </a:bodyPr>
          <a:lstStyle/>
          <a:p>
            <a:pPr marL="0" indent="0">
              <a:buNone/>
            </a:pPr>
            <a:r>
              <a:rPr lang="da-DK" sz="2300" dirty="0"/>
              <a:t>Det virker for børnene: </a:t>
            </a:r>
          </a:p>
          <a:p>
            <a:r>
              <a:rPr lang="da-DK" sz="2300" dirty="0"/>
              <a:t>NÅR MAN har medindflydelse på, hvor ofte man kan se sine forældre og søskende. </a:t>
            </a:r>
          </a:p>
          <a:p>
            <a:r>
              <a:rPr lang="da-DK" sz="2300" dirty="0"/>
              <a:t>NÅR FORÆLDRENE og de voksne på anbringelsesstederne viser hinanden respekt, fx i måden, som de taler om hinanden på. </a:t>
            </a:r>
          </a:p>
          <a:p>
            <a:r>
              <a:rPr lang="da-DK" sz="2300" dirty="0"/>
              <a:t>NÅR DE VOKSNE på anbringelsesstederne bakker op om børnenes beslutninger om at se – eller om ikke at se – forældrene.</a:t>
            </a:r>
          </a:p>
          <a:p>
            <a:r>
              <a:rPr lang="da-DK" sz="2300" dirty="0"/>
              <a:t>NÅR FORÆLDRENE også får støtte til at få det bedre, mens man er anbragt. </a:t>
            </a:r>
          </a:p>
          <a:p>
            <a:r>
              <a:rPr lang="da-DK" sz="2300" dirty="0"/>
              <a:t>NÅR MAN bliver støttet i at få et bedre forhold til sine forældre. </a:t>
            </a:r>
          </a:p>
          <a:p>
            <a:pPr marL="0" indent="0">
              <a:buNone/>
            </a:pPr>
            <a:r>
              <a:rPr lang="da-DK" sz="1800" dirty="0"/>
              <a:t>(Børnerådet, 2012)</a:t>
            </a:r>
          </a:p>
        </p:txBody>
      </p:sp>
    </p:spTree>
    <p:extLst>
      <p:ext uri="{BB962C8B-B14F-4D97-AF65-F5344CB8AC3E}">
        <p14:creationId xmlns:p14="http://schemas.microsoft.com/office/powerpoint/2010/main" val="2863774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KONTAKT, SAMVÆR OG SAMARBEJDE – FORÆLDRES </a:t>
            </a:r>
            <a:r>
              <a:rPr lang="da-DK" dirty="0" smtClean="0"/>
              <a:t>PERSPEKTIVER</a:t>
            </a:r>
            <a:endParaRPr lang="da-DK" dirty="0"/>
          </a:p>
        </p:txBody>
      </p:sp>
      <p:sp>
        <p:nvSpPr>
          <p:cNvPr id="3" name="Pladsholder til indhold 2"/>
          <p:cNvSpPr>
            <a:spLocks noGrp="1"/>
          </p:cNvSpPr>
          <p:nvPr>
            <p:ph idx="1"/>
          </p:nvPr>
        </p:nvSpPr>
        <p:spPr/>
        <p:txBody>
          <a:bodyPr>
            <a:normAutofit fontScale="77500" lnSpcReduction="20000"/>
          </a:bodyPr>
          <a:lstStyle/>
          <a:p>
            <a:pPr marL="0" indent="0">
              <a:buNone/>
            </a:pPr>
            <a:r>
              <a:rPr lang="da-DK" sz="3100" dirty="0"/>
              <a:t>Forældrene ønsker: </a:t>
            </a:r>
          </a:p>
          <a:p>
            <a:r>
              <a:rPr lang="da-DK" sz="3100" dirty="0"/>
              <a:t>Forståelse for deres krisereaktioner, efter at barnet er flyttet. </a:t>
            </a:r>
          </a:p>
          <a:p>
            <a:r>
              <a:rPr lang="da-DK" sz="3100" dirty="0"/>
              <a:t>En respektfuld tilgang og en åben og ikke-fordømmende holdning fra de sociale tjenester.</a:t>
            </a:r>
          </a:p>
          <a:p>
            <a:r>
              <a:rPr lang="da-DK" sz="3100" dirty="0"/>
              <a:t>Godt samarbejde med plejefamilien. </a:t>
            </a:r>
          </a:p>
          <a:p>
            <a:r>
              <a:rPr lang="da-DK" sz="3100" dirty="0"/>
              <a:t>Deltagelse i beslutninger vedrørende barnet. </a:t>
            </a:r>
          </a:p>
          <a:p>
            <a:r>
              <a:rPr lang="da-DK" sz="3100" dirty="0"/>
              <a:t>Oplysninger om barnets hverdag. </a:t>
            </a:r>
          </a:p>
          <a:p>
            <a:r>
              <a:rPr lang="da-DK" sz="3100" dirty="0"/>
              <a:t>Støtte i samspillet med barnet. </a:t>
            </a:r>
          </a:p>
          <a:p>
            <a:r>
              <a:rPr lang="da-DK" sz="3100" dirty="0"/>
              <a:t>Hjælp og støtte til at lære nye forældrestrategier. </a:t>
            </a:r>
          </a:p>
          <a:p>
            <a:r>
              <a:rPr lang="da-DK" sz="3100" dirty="0"/>
              <a:t>Støtte, når barnet skal flytte hjem. </a:t>
            </a:r>
            <a:endParaRPr lang="da-DK" sz="4600" dirty="0"/>
          </a:p>
          <a:p>
            <a:pPr marL="0" indent="0">
              <a:buNone/>
            </a:pPr>
            <a:endParaRPr lang="da-DK" sz="2000" dirty="0"/>
          </a:p>
          <a:p>
            <a:pPr marL="0" indent="0">
              <a:buNone/>
            </a:pPr>
            <a:r>
              <a:rPr lang="da-DK" sz="2600" dirty="0"/>
              <a:t>(</a:t>
            </a:r>
            <a:r>
              <a:rPr lang="da-DK" sz="2600" dirty="0" err="1"/>
              <a:t>Höjer</a:t>
            </a:r>
            <a:r>
              <a:rPr lang="da-DK" sz="2600" dirty="0"/>
              <a:t>, 2007)</a:t>
            </a:r>
          </a:p>
        </p:txBody>
      </p:sp>
    </p:spTree>
    <p:extLst>
      <p:ext uri="{BB962C8B-B14F-4D97-AF65-F5344CB8AC3E}">
        <p14:creationId xmlns:p14="http://schemas.microsoft.com/office/powerpoint/2010/main" val="1518657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normAutofit fontScale="90000"/>
          </a:bodyPr>
          <a:lstStyle/>
          <a:p>
            <a:r>
              <a:rPr lang="da-DK" dirty="0"/>
              <a:t>KONTAKT OG SAMVÆR – LOVGIVNINGSMÆSSIGE RAMMER</a:t>
            </a:r>
          </a:p>
        </p:txBody>
      </p:sp>
      <p:sp>
        <p:nvSpPr>
          <p:cNvPr id="5" name="Undertitel 4"/>
          <p:cNvSpPr>
            <a:spLocks noGrp="1"/>
          </p:cNvSpPr>
          <p:nvPr>
            <p:ph type="subTitle" idx="1"/>
          </p:nvPr>
        </p:nvSpPr>
        <p:spPr/>
        <p:txBody>
          <a:bodyPr/>
          <a:lstStyle/>
          <a:p>
            <a:r>
              <a:rPr lang="da-DK" dirty="0"/>
              <a:t>Emne: Barnets forældre og netværk – kontakt, samvær og samarbejde</a:t>
            </a:r>
          </a:p>
        </p:txBody>
      </p:sp>
    </p:spTree>
    <p:extLst>
      <p:ext uri="{BB962C8B-B14F-4D97-AF65-F5344CB8AC3E}">
        <p14:creationId xmlns:p14="http://schemas.microsoft.com/office/powerpoint/2010/main" val="1899967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DAGENS LÆRINGSMÅL</a:t>
            </a:r>
          </a:p>
        </p:txBody>
      </p:sp>
      <p:sp>
        <p:nvSpPr>
          <p:cNvPr id="3" name="Pladsholder til indhold 2"/>
          <p:cNvSpPr>
            <a:spLocks noGrp="1"/>
          </p:cNvSpPr>
          <p:nvPr>
            <p:ph idx="1"/>
          </p:nvPr>
        </p:nvSpPr>
        <p:spPr/>
        <p:txBody>
          <a:bodyPr>
            <a:normAutofit/>
          </a:bodyPr>
          <a:lstStyle/>
          <a:p>
            <a:r>
              <a:rPr lang="da-DK" sz="2400" dirty="0"/>
              <a:t>Har viden om forståelse for betydningen af at støtte et plejebarn i kontakten til den biologiske familie og øvrige relationer. </a:t>
            </a:r>
          </a:p>
          <a:p>
            <a:r>
              <a:rPr lang="da-DK" sz="2400" dirty="0"/>
              <a:t>Har viden om og forståelse for betydningen af at understøtte et plejebarns inddragelse, selv- og medbestemmelse. </a:t>
            </a:r>
          </a:p>
          <a:p>
            <a:r>
              <a:rPr lang="da-DK" sz="2400" dirty="0"/>
              <a:t>Har viden om og forståelse for betydningen af at støtte et plejebarn i forhold til skolegang, uddannelse og beskæftigelse.</a:t>
            </a:r>
          </a:p>
          <a:p>
            <a:r>
              <a:rPr lang="da-DK" sz="2400" dirty="0"/>
              <a:t>Har viden om og forståelse for betydningen af at støtte et plejebarn i at blive en del af fællesskaber og netværk i dagligdagen.  </a:t>
            </a:r>
          </a:p>
        </p:txBody>
      </p:sp>
    </p:spTree>
    <p:extLst>
      <p:ext uri="{BB962C8B-B14F-4D97-AF65-F5344CB8AC3E}">
        <p14:creationId xmlns:p14="http://schemas.microsoft.com/office/powerpoint/2010/main" val="27111455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3600" dirty="0"/>
              <a:t>BARNETS RET TIL KONTAKT OG SAMVÆR MED FORÆLDRE OG NETVÆRK</a:t>
            </a:r>
          </a:p>
        </p:txBody>
      </p:sp>
      <p:sp>
        <p:nvSpPr>
          <p:cNvPr id="3" name="Pladsholder til indhold 2"/>
          <p:cNvSpPr>
            <a:spLocks noGrp="1"/>
          </p:cNvSpPr>
          <p:nvPr>
            <p:ph idx="1"/>
          </p:nvPr>
        </p:nvSpPr>
        <p:spPr/>
        <p:txBody>
          <a:bodyPr>
            <a:normAutofit fontScale="70000" lnSpcReduction="20000"/>
          </a:bodyPr>
          <a:lstStyle/>
          <a:p>
            <a:r>
              <a:rPr lang="da-DK" dirty="0"/>
              <a:t>Barnet eller den unge har ret til samvær og kontakt med forældre og netværk, herunder søskende, bedsteforældre, øvrige familiemedlemmer, venner m.v. under anbringelsen uden for hjemmet. </a:t>
            </a:r>
          </a:p>
          <a:p>
            <a:r>
              <a:rPr lang="da-DK" dirty="0"/>
              <a:t>Kommunalbestyrelsen skal under hensyntagen til barnets eller den unges bedste og under hensyntagen til beskyttelsen af barnets eller den unges sundhed og udvikling og beskyttelsen af barnet eller den unge mod overgreb sørge for, at forbindelsen mellem barnet eller den unge og forældrene og netværket holdes ved lige. Ved tilrettelæggelse af samværet, skal der lægges vægt på, at barnet eller den unge også på længere sigt har mulighed for at skabe og bevare nære relationer til forældre og netværket. Kommunalbestyrelsen har i den forbindelse pligt til at sikre, at forældrene får information om barnets hverdag, og til at bidrage til et godt samarbejde mellem forældrene og anbringelsesstedet.</a:t>
            </a:r>
          </a:p>
          <a:p>
            <a:pPr marL="0" indent="0">
              <a:buNone/>
            </a:pPr>
            <a:r>
              <a:rPr lang="da-DK" dirty="0"/>
              <a:t>(Servicelovens § 71) </a:t>
            </a:r>
          </a:p>
        </p:txBody>
      </p:sp>
    </p:spTree>
    <p:extLst>
      <p:ext uri="{BB962C8B-B14F-4D97-AF65-F5344CB8AC3E}">
        <p14:creationId xmlns:p14="http://schemas.microsoft.com/office/powerpoint/2010/main" val="13512363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FORMER FOR SAMVÆR</a:t>
            </a:r>
          </a:p>
        </p:txBody>
      </p:sp>
      <p:sp>
        <p:nvSpPr>
          <p:cNvPr id="3" name="Pladsholder til indhold 2"/>
          <p:cNvSpPr>
            <a:spLocks noGrp="1"/>
          </p:cNvSpPr>
          <p:nvPr>
            <p:ph idx="1"/>
          </p:nvPr>
        </p:nvSpPr>
        <p:spPr/>
        <p:txBody>
          <a:bodyPr>
            <a:normAutofit/>
          </a:bodyPr>
          <a:lstStyle/>
          <a:p>
            <a:r>
              <a:rPr lang="da-DK" sz="2800" dirty="0"/>
              <a:t>Samvær i forældres hjem med eller uden overnatning. </a:t>
            </a:r>
          </a:p>
          <a:p>
            <a:r>
              <a:rPr lang="da-DK" sz="2800" dirty="0"/>
              <a:t>Samvær hos plejefamilie. </a:t>
            </a:r>
          </a:p>
          <a:p>
            <a:r>
              <a:rPr lang="da-DK" sz="2800" dirty="0"/>
              <a:t>Samvær på neutralt sted. </a:t>
            </a:r>
          </a:p>
          <a:p>
            <a:r>
              <a:rPr lang="da-DK" sz="2800" dirty="0"/>
              <a:t>Støttet samvær hos plejefamilie, i forældres hjem eller neutralt sted. </a:t>
            </a:r>
          </a:p>
          <a:p>
            <a:r>
              <a:rPr lang="da-DK" sz="2800" dirty="0"/>
              <a:t>Overvåget samvær i plejefamilie, i forældres hjem eller på neutralt sted. </a:t>
            </a:r>
          </a:p>
          <a:p>
            <a:r>
              <a:rPr lang="da-DK" sz="2800" dirty="0"/>
              <a:t>(Afbrydelse af samvær). </a:t>
            </a:r>
          </a:p>
        </p:txBody>
      </p:sp>
    </p:spTree>
    <p:extLst>
      <p:ext uri="{BB962C8B-B14F-4D97-AF65-F5344CB8AC3E}">
        <p14:creationId xmlns:p14="http://schemas.microsoft.com/office/powerpoint/2010/main" val="524021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SAMARBEJDE MED KOMMUNEN OM BARNETS KONTAKT OG SAMVÆR</a:t>
            </a:r>
          </a:p>
        </p:txBody>
      </p:sp>
      <p:sp>
        <p:nvSpPr>
          <p:cNvPr id="3" name="Pladsholder til indhold 2"/>
          <p:cNvSpPr>
            <a:spLocks noGrp="1"/>
          </p:cNvSpPr>
          <p:nvPr>
            <p:ph idx="1"/>
          </p:nvPr>
        </p:nvSpPr>
        <p:spPr/>
        <p:txBody>
          <a:bodyPr/>
          <a:lstStyle/>
          <a:p>
            <a:r>
              <a:rPr lang="da-DK" dirty="0"/>
              <a:t>Hensynet til barnets bedste er i fokus. </a:t>
            </a:r>
          </a:p>
          <a:p>
            <a:r>
              <a:rPr lang="da-DK" dirty="0"/>
              <a:t>Plejeforældrene har pligt til at efterleve afgørelser om kontakt og samvær.</a:t>
            </a:r>
          </a:p>
          <a:p>
            <a:r>
              <a:rPr lang="da-DK" dirty="0"/>
              <a:t>Afgørelser træffes ud fra den givne lovgivning, det anbragte barns historie, forældrekompetencer, kendskab til familien. </a:t>
            </a:r>
          </a:p>
          <a:p>
            <a:r>
              <a:rPr lang="da-DK" dirty="0"/>
              <a:t>Det er udelukkende sagsbehandler, der kan træffe afgørelser om samvær. </a:t>
            </a:r>
          </a:p>
        </p:txBody>
      </p:sp>
    </p:spTree>
    <p:extLst>
      <p:ext uri="{BB962C8B-B14F-4D97-AF65-F5344CB8AC3E}">
        <p14:creationId xmlns:p14="http://schemas.microsoft.com/office/powerpoint/2010/main" val="2960562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p:cNvSpPr/>
          <p:nvPr/>
        </p:nvSpPr>
        <p:spPr>
          <a:xfrm>
            <a:off x="899592" y="1417637"/>
            <a:ext cx="7488832" cy="5162885"/>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p:cNvSpPr>
            <a:spLocks noGrp="1"/>
          </p:cNvSpPr>
          <p:nvPr>
            <p:ph type="title"/>
          </p:nvPr>
        </p:nvSpPr>
        <p:spPr/>
        <p:txBody>
          <a:bodyPr>
            <a:normAutofit/>
          </a:bodyPr>
          <a:lstStyle/>
          <a:p>
            <a:r>
              <a:rPr lang="da-DK" sz="3200" dirty="0" smtClean="0"/>
              <a:t>FILM – SAMARBEJDE MED PLEJEBARNETS FAMILIE OG NETVÆRK</a:t>
            </a:r>
            <a:endParaRPr lang="da-DK" sz="3200" dirty="0"/>
          </a:p>
        </p:txBody>
      </p:sp>
      <p:pic>
        <p:nvPicPr>
          <p:cNvPr id="11" name="Billede 10"/>
          <p:cNvPicPr>
            <a:picLocks noChangeAspect="1"/>
          </p:cNvPicPr>
          <p:nvPr/>
        </p:nvPicPr>
        <p:blipFill>
          <a:blip r:embed="rId3"/>
          <a:stretch>
            <a:fillRect/>
          </a:stretch>
        </p:blipFill>
        <p:spPr>
          <a:xfrm>
            <a:off x="1311762" y="1728628"/>
            <a:ext cx="3017782" cy="4523624"/>
          </a:xfrm>
          <a:prstGeom prst="rect">
            <a:avLst/>
          </a:prstGeom>
        </p:spPr>
      </p:pic>
      <p:pic>
        <p:nvPicPr>
          <p:cNvPr id="15" name="Pladsholder til indhold 14"/>
          <p:cNvPicPr>
            <a:picLocks noGrp="1" noChangeAspect="1"/>
          </p:cNvPicPr>
          <p:nvPr>
            <p:ph idx="1"/>
          </p:nvPr>
        </p:nvPicPr>
        <p:blipFill>
          <a:blip r:embed="rId4"/>
          <a:stretch>
            <a:fillRect/>
          </a:stretch>
        </p:blipFill>
        <p:spPr>
          <a:xfrm>
            <a:off x="4646951" y="1733988"/>
            <a:ext cx="3237417" cy="2158278"/>
          </a:xfrm>
          <a:prstGeom prst="rect">
            <a:avLst/>
          </a:prstGeom>
        </p:spPr>
      </p:pic>
      <p:pic>
        <p:nvPicPr>
          <p:cNvPr id="16" name="Billede 15"/>
          <p:cNvPicPr>
            <a:picLocks noChangeAspect="1"/>
          </p:cNvPicPr>
          <p:nvPr/>
        </p:nvPicPr>
        <p:blipFill>
          <a:blip r:embed="rId5"/>
          <a:stretch>
            <a:fillRect/>
          </a:stretch>
        </p:blipFill>
        <p:spPr>
          <a:xfrm>
            <a:off x="4645479" y="4105486"/>
            <a:ext cx="3240360" cy="2145342"/>
          </a:xfrm>
          <a:prstGeom prst="rect">
            <a:avLst/>
          </a:prstGeom>
        </p:spPr>
      </p:pic>
    </p:spTree>
    <p:extLst>
      <p:ext uri="{BB962C8B-B14F-4D97-AF65-F5344CB8AC3E}">
        <p14:creationId xmlns:p14="http://schemas.microsoft.com/office/powerpoint/2010/main" val="28361412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76672"/>
            <a:ext cx="8229600" cy="1123534"/>
          </a:xfrm>
        </p:spPr>
        <p:txBody>
          <a:bodyPr>
            <a:noAutofit/>
          </a:bodyPr>
          <a:lstStyle/>
          <a:p>
            <a:r>
              <a:rPr lang="da-DK" sz="3200" dirty="0" smtClean="0"/>
              <a:t>REFLEKSIONSØVELSE: </a:t>
            </a:r>
            <a:r>
              <a:rPr lang="da-DK" sz="3200" dirty="0"/>
              <a:t/>
            </a:r>
            <a:br>
              <a:rPr lang="da-DK" sz="3200" dirty="0"/>
            </a:br>
            <a:r>
              <a:rPr lang="da-DK" sz="3200" dirty="0" smtClean="0"/>
              <a:t>SAMARBEJDE MED PLEJEBARNETS FAMILIE OG NETVÆRK</a:t>
            </a:r>
            <a:endParaRPr lang="da-DK" sz="3200" dirty="0"/>
          </a:p>
        </p:txBody>
      </p:sp>
      <p:sp>
        <p:nvSpPr>
          <p:cNvPr id="3" name="Pladsholder til indhold 2"/>
          <p:cNvSpPr>
            <a:spLocks noGrp="1"/>
          </p:cNvSpPr>
          <p:nvPr>
            <p:ph idx="1"/>
          </p:nvPr>
        </p:nvSpPr>
        <p:spPr>
          <a:xfrm>
            <a:off x="457200" y="1844824"/>
            <a:ext cx="8229600" cy="4281345"/>
          </a:xfrm>
        </p:spPr>
        <p:txBody>
          <a:bodyPr>
            <a:normAutofit fontScale="92500" lnSpcReduction="20000"/>
          </a:bodyPr>
          <a:lstStyle/>
          <a:p>
            <a:endParaRPr lang="da-DK" dirty="0" smtClean="0"/>
          </a:p>
          <a:p>
            <a:r>
              <a:rPr lang="da-DK" dirty="0"/>
              <a:t>Hvordan kan plejefamilierne træffe positive valg i samarbejdet</a:t>
            </a:r>
            <a:r>
              <a:rPr lang="da-DK" dirty="0" smtClean="0"/>
              <a:t>?</a:t>
            </a:r>
          </a:p>
          <a:p>
            <a:r>
              <a:rPr lang="da-DK" dirty="0" smtClean="0"/>
              <a:t>Hvad </a:t>
            </a:r>
            <a:r>
              <a:rPr lang="da-DK" dirty="0"/>
              <a:t>får plejebørnene, forældrene og plejefamilierne ud af </a:t>
            </a:r>
            <a:r>
              <a:rPr lang="da-DK" dirty="0" smtClean="0"/>
              <a:t>samarbejdet?</a:t>
            </a:r>
            <a:endParaRPr lang="da-DK" dirty="0"/>
          </a:p>
          <a:p>
            <a:r>
              <a:rPr lang="da-DK" dirty="0"/>
              <a:t>Hvad kan være svært for </a:t>
            </a:r>
            <a:r>
              <a:rPr lang="da-DK" dirty="0" smtClean="0"/>
              <a:t>barnet, forældrene og plejefamilien?</a:t>
            </a:r>
          </a:p>
          <a:p>
            <a:r>
              <a:rPr lang="da-DK" dirty="0"/>
              <a:t>Hvilke overvejelser giver det anledning til i forhold til din/jeres kommende opgave som plejefamilie?</a:t>
            </a:r>
          </a:p>
          <a:p>
            <a:endParaRPr lang="da-DK" dirty="0"/>
          </a:p>
        </p:txBody>
      </p:sp>
    </p:spTree>
    <p:extLst>
      <p:ext uri="{BB962C8B-B14F-4D97-AF65-F5344CB8AC3E}">
        <p14:creationId xmlns:p14="http://schemas.microsoft.com/office/powerpoint/2010/main" val="33681724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SAMARBEJDE OMKRING PLEJEBARNET I HVERDAGEN</a:t>
            </a:r>
          </a:p>
        </p:txBody>
      </p:sp>
      <p:sp>
        <p:nvSpPr>
          <p:cNvPr id="3" name="Pladsholder til indhold 2"/>
          <p:cNvSpPr>
            <a:spLocks noGrp="1"/>
          </p:cNvSpPr>
          <p:nvPr>
            <p:ph idx="1"/>
          </p:nvPr>
        </p:nvSpPr>
        <p:spPr/>
        <p:txBody>
          <a:bodyPr>
            <a:normAutofit/>
          </a:bodyPr>
          <a:lstStyle/>
          <a:p>
            <a:pPr marL="0" indent="0">
              <a:buNone/>
            </a:pPr>
            <a:r>
              <a:rPr lang="da-DK" sz="2800" dirty="0"/>
              <a:t>Jeg er usikker, ved ikke</a:t>
            </a:r>
          </a:p>
          <a:p>
            <a:pPr marL="0" indent="0">
              <a:buNone/>
            </a:pPr>
            <a:r>
              <a:rPr lang="da-DK" sz="2800" dirty="0"/>
              <a:t>Hvordan jeg skal være mor for dig nu</a:t>
            </a:r>
          </a:p>
          <a:p>
            <a:pPr marL="0" indent="0">
              <a:buNone/>
            </a:pPr>
            <a:r>
              <a:rPr lang="da-DK" sz="2800" dirty="0"/>
              <a:t>Uden krav om, at jeg er der</a:t>
            </a:r>
          </a:p>
          <a:p>
            <a:pPr marL="0" indent="0">
              <a:buNone/>
            </a:pPr>
            <a:r>
              <a:rPr lang="da-DK" sz="2800" dirty="0"/>
              <a:t>Uden forventninger til, at jeg kan gi´ dig noget, </a:t>
            </a:r>
          </a:p>
          <a:p>
            <a:pPr marL="0" indent="0">
              <a:buNone/>
            </a:pPr>
            <a:r>
              <a:rPr lang="da-DK" sz="2800" dirty="0"/>
              <a:t>Uden indsigt i, hvad du har brug for, </a:t>
            </a:r>
          </a:p>
          <a:p>
            <a:pPr marL="0" indent="0">
              <a:buNone/>
            </a:pPr>
            <a:r>
              <a:rPr lang="da-DK" sz="2800" dirty="0"/>
              <a:t>Uden mål for vores adskilte fremtid </a:t>
            </a:r>
          </a:p>
          <a:p>
            <a:pPr marL="0" indent="0">
              <a:buNone/>
            </a:pPr>
            <a:r>
              <a:rPr lang="da-DK" sz="2800" dirty="0"/>
              <a:t>Udenfor </a:t>
            </a:r>
          </a:p>
          <a:p>
            <a:pPr marL="0" indent="0">
              <a:buNone/>
            </a:pPr>
            <a:r>
              <a:rPr lang="da-DK" sz="2800" dirty="0"/>
              <a:t>Derfor fik du kun min hånd til farvel </a:t>
            </a:r>
          </a:p>
          <a:p>
            <a:pPr marL="0" indent="0">
              <a:buNone/>
            </a:pPr>
            <a:r>
              <a:rPr lang="da-DK" sz="2000" dirty="0"/>
              <a:t>(Foss, J. &amp; Guldborg, P., 1994: BRUDSTYKKER, Når barnet bor et andet sted)</a:t>
            </a:r>
          </a:p>
          <a:p>
            <a:pPr marL="0" indent="0">
              <a:buNone/>
            </a:pPr>
            <a:endParaRPr lang="da-DK" sz="3000" dirty="0"/>
          </a:p>
        </p:txBody>
      </p:sp>
    </p:spTree>
    <p:extLst>
      <p:ext uri="{BB962C8B-B14F-4D97-AF65-F5344CB8AC3E}">
        <p14:creationId xmlns:p14="http://schemas.microsoft.com/office/powerpoint/2010/main" val="21443119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SAMARBEJDETS DILEMMAER </a:t>
            </a:r>
          </a:p>
        </p:txBody>
      </p:sp>
      <p:sp>
        <p:nvSpPr>
          <p:cNvPr id="3" name="Pladsholder til indhold 2"/>
          <p:cNvSpPr>
            <a:spLocks noGrp="1"/>
          </p:cNvSpPr>
          <p:nvPr>
            <p:ph idx="1"/>
          </p:nvPr>
        </p:nvSpPr>
        <p:spPr/>
        <p:txBody>
          <a:bodyPr>
            <a:normAutofit lnSpcReduction="10000"/>
          </a:bodyPr>
          <a:lstStyle/>
          <a:p>
            <a:r>
              <a:rPr lang="da-DK" dirty="0"/>
              <a:t>Rumme barnets følelser af svigt og skuffelser – og samtidig have en anerkendende tilgang til forældrene. </a:t>
            </a:r>
          </a:p>
          <a:p>
            <a:r>
              <a:rPr lang="da-DK" dirty="0"/>
              <a:t>Ønske om at beskytte barnet – opgaven er at støtte barnet i at mestre netop deres baggrund og familiesituation. </a:t>
            </a:r>
          </a:p>
          <a:p>
            <a:r>
              <a:rPr lang="da-DK" dirty="0"/>
              <a:t>Rumme vrede, kritik, modstand m.v. fra forældre – gå forrest i et konstruktivt samarbejde. </a:t>
            </a:r>
          </a:p>
        </p:txBody>
      </p:sp>
    </p:spTree>
    <p:extLst>
      <p:ext uri="{BB962C8B-B14F-4D97-AF65-F5344CB8AC3E}">
        <p14:creationId xmlns:p14="http://schemas.microsoft.com/office/powerpoint/2010/main" val="26065811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E588DA6-C68F-478E-AC29-E54507349B71}"/>
              </a:ext>
            </a:extLst>
          </p:cNvPr>
          <p:cNvSpPr>
            <a:spLocks noGrp="1"/>
          </p:cNvSpPr>
          <p:nvPr>
            <p:ph type="title"/>
          </p:nvPr>
        </p:nvSpPr>
        <p:spPr>
          <a:xfrm>
            <a:off x="827584" y="1556792"/>
            <a:ext cx="2818656" cy="1143000"/>
          </a:xfrm>
        </p:spPr>
        <p:txBody>
          <a:bodyPr>
            <a:normAutofit/>
          </a:bodyPr>
          <a:lstStyle/>
          <a:p>
            <a:r>
              <a:rPr lang="da-DK" sz="1000" dirty="0"/>
              <a:t>Det første møde med forældrene</a:t>
            </a:r>
          </a:p>
        </p:txBody>
      </p:sp>
      <p:pic>
        <p:nvPicPr>
          <p:cNvPr id="1026" name="Picture 2" descr="Tre smilende forældrepar står med hver deres bar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35938" y="1268759"/>
            <a:ext cx="6709527" cy="5040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33887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971600" y="1556792"/>
            <a:ext cx="7272808" cy="4896544"/>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p:cNvSpPr>
            <a:spLocks noGrp="1"/>
          </p:cNvSpPr>
          <p:nvPr>
            <p:ph type="title"/>
          </p:nvPr>
        </p:nvSpPr>
        <p:spPr>
          <a:xfrm>
            <a:off x="457200" y="188640"/>
            <a:ext cx="8229600" cy="1512168"/>
          </a:xfrm>
        </p:spPr>
        <p:txBody>
          <a:bodyPr>
            <a:normAutofit/>
          </a:bodyPr>
          <a:lstStyle/>
          <a:p>
            <a:r>
              <a:rPr lang="da-DK" sz="3200" dirty="0" smtClean="0"/>
              <a:t>FILM – SAMARBEJDE MED PLEJEBARNETS FORÆLDRE I HVERDAGEN</a:t>
            </a:r>
            <a:endParaRPr lang="da-DK" sz="3200" dirty="0"/>
          </a:p>
        </p:txBody>
      </p:sp>
      <p:pic>
        <p:nvPicPr>
          <p:cNvPr id="10" name="Billede 9"/>
          <p:cNvPicPr>
            <a:picLocks noChangeAspect="1"/>
          </p:cNvPicPr>
          <p:nvPr/>
        </p:nvPicPr>
        <p:blipFill>
          <a:blip r:embed="rId3"/>
          <a:stretch>
            <a:fillRect/>
          </a:stretch>
        </p:blipFill>
        <p:spPr>
          <a:xfrm>
            <a:off x="4765725" y="4163686"/>
            <a:ext cx="3050669" cy="2031954"/>
          </a:xfrm>
          <a:prstGeom prst="rect">
            <a:avLst/>
          </a:prstGeom>
        </p:spPr>
      </p:pic>
      <p:pic>
        <p:nvPicPr>
          <p:cNvPr id="12" name="Pladsholder til indhold 11"/>
          <p:cNvPicPr>
            <a:picLocks noGrp="1" noChangeAspect="1"/>
          </p:cNvPicPr>
          <p:nvPr>
            <p:ph idx="1"/>
          </p:nvPr>
        </p:nvPicPr>
        <p:blipFill>
          <a:blip r:embed="rId4"/>
          <a:stretch>
            <a:fillRect/>
          </a:stretch>
        </p:blipFill>
        <p:spPr>
          <a:xfrm>
            <a:off x="1450402" y="1844824"/>
            <a:ext cx="2876438" cy="4320480"/>
          </a:xfrm>
          <a:prstGeom prst="rect">
            <a:avLst/>
          </a:prstGeom>
        </p:spPr>
      </p:pic>
      <p:pic>
        <p:nvPicPr>
          <p:cNvPr id="13" name="Billede 12"/>
          <p:cNvPicPr>
            <a:picLocks noChangeAspect="1"/>
          </p:cNvPicPr>
          <p:nvPr/>
        </p:nvPicPr>
        <p:blipFill>
          <a:blip r:embed="rId5"/>
          <a:stretch>
            <a:fillRect/>
          </a:stretch>
        </p:blipFill>
        <p:spPr>
          <a:xfrm>
            <a:off x="4760289" y="1878712"/>
            <a:ext cx="3050669" cy="2036274"/>
          </a:xfrm>
          <a:prstGeom prst="rect">
            <a:avLst/>
          </a:prstGeom>
        </p:spPr>
      </p:pic>
    </p:spTree>
    <p:extLst>
      <p:ext uri="{BB962C8B-B14F-4D97-AF65-F5344CB8AC3E}">
        <p14:creationId xmlns:p14="http://schemas.microsoft.com/office/powerpoint/2010/main" val="4220538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2146250"/>
          </a:xfrm>
        </p:spPr>
        <p:txBody>
          <a:bodyPr>
            <a:normAutofit/>
          </a:bodyPr>
          <a:lstStyle/>
          <a:p>
            <a:r>
              <a:rPr lang="da-DK" sz="3200" dirty="0" smtClean="0"/>
              <a:t>REFLEKSIONSØVELSE:</a:t>
            </a:r>
            <a:br>
              <a:rPr lang="da-DK" sz="3200" dirty="0" smtClean="0"/>
            </a:br>
            <a:r>
              <a:rPr lang="da-DK" sz="3200" dirty="0" smtClean="0"/>
              <a:t>SAMARBEJDE </a:t>
            </a:r>
            <a:r>
              <a:rPr lang="da-DK" sz="3200" dirty="0"/>
              <a:t>MED PLEJEBARNETS FORÆLDRE I HVERDAGEN</a:t>
            </a:r>
          </a:p>
        </p:txBody>
      </p:sp>
      <p:sp>
        <p:nvSpPr>
          <p:cNvPr id="3" name="Pladsholder til indhold 2"/>
          <p:cNvSpPr>
            <a:spLocks noGrp="1"/>
          </p:cNvSpPr>
          <p:nvPr>
            <p:ph idx="1"/>
          </p:nvPr>
        </p:nvSpPr>
        <p:spPr>
          <a:xfrm>
            <a:off x="457200" y="2852936"/>
            <a:ext cx="8229600" cy="3273233"/>
          </a:xfrm>
        </p:spPr>
        <p:txBody>
          <a:bodyPr/>
          <a:lstStyle/>
          <a:p>
            <a:r>
              <a:rPr lang="da-DK" dirty="0"/>
              <a:t>Hvad hæfter du/I jer særligt ved i filmen? </a:t>
            </a:r>
          </a:p>
          <a:p>
            <a:r>
              <a:rPr lang="da-DK" dirty="0"/>
              <a:t>Hvordan kan/vil du/I understøtte et godt samarbejde med dit/jeres kommende plejebarns familie og netværk?</a:t>
            </a:r>
          </a:p>
          <a:p>
            <a:endParaRPr lang="da-DK" dirty="0"/>
          </a:p>
        </p:txBody>
      </p:sp>
    </p:spTree>
    <p:extLst>
      <p:ext uri="{BB962C8B-B14F-4D97-AF65-F5344CB8AC3E}">
        <p14:creationId xmlns:p14="http://schemas.microsoft.com/office/powerpoint/2010/main" val="1754665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PROGRAM TIL KURSUSDAG 3</a:t>
            </a:r>
          </a:p>
        </p:txBody>
      </p:sp>
      <p:graphicFrame>
        <p:nvGraphicFramePr>
          <p:cNvPr id="10" name="Pladsholder til indhold 4">
            <a:extLst>
              <a:ext uri="{FF2B5EF4-FFF2-40B4-BE49-F238E27FC236}">
                <a16:creationId xmlns:a16="http://schemas.microsoft.com/office/drawing/2014/main" id="{6453BC9A-7B3E-4327-91B3-FDF7A578A3C0}"/>
              </a:ext>
            </a:extLst>
          </p:cNvPr>
          <p:cNvGraphicFramePr>
            <a:graphicFrameLocks noGrp="1"/>
          </p:cNvGraphicFramePr>
          <p:nvPr>
            <p:ph idx="1"/>
            <p:extLst>
              <p:ext uri="{D42A27DB-BD31-4B8C-83A1-F6EECF244321}">
                <p14:modId xmlns:p14="http://schemas.microsoft.com/office/powerpoint/2010/main" val="3528566933"/>
              </p:ext>
            </p:extLst>
          </p:nvPr>
        </p:nvGraphicFramePr>
        <p:xfrm>
          <a:off x="251520" y="1124744"/>
          <a:ext cx="8676455" cy="5527357"/>
        </p:xfrm>
        <a:graphic>
          <a:graphicData uri="http://schemas.openxmlformats.org/drawingml/2006/table">
            <a:tbl>
              <a:tblPr firstRow="1" bandRow="1">
                <a:tableStyleId>{5C22544A-7EE6-4342-B048-85BDC9FD1C3A}</a:tableStyleId>
              </a:tblPr>
              <a:tblGrid>
                <a:gridCol w="2659852">
                  <a:extLst>
                    <a:ext uri="{9D8B030D-6E8A-4147-A177-3AD203B41FA5}">
                      <a16:colId xmlns:a16="http://schemas.microsoft.com/office/drawing/2014/main" val="1407421370"/>
                    </a:ext>
                  </a:extLst>
                </a:gridCol>
                <a:gridCol w="6016603">
                  <a:extLst>
                    <a:ext uri="{9D8B030D-6E8A-4147-A177-3AD203B41FA5}">
                      <a16:colId xmlns:a16="http://schemas.microsoft.com/office/drawing/2014/main" val="231892167"/>
                    </a:ext>
                  </a:extLst>
                </a:gridCol>
              </a:tblGrid>
              <a:tr h="350198">
                <a:tc>
                  <a:txBody>
                    <a:bodyPr/>
                    <a:lstStyle/>
                    <a:p>
                      <a:r>
                        <a:rPr lang="da-DK" dirty="0"/>
                        <a:t>Tid</a:t>
                      </a:r>
                    </a:p>
                  </a:txBody>
                  <a:tcPr/>
                </a:tc>
                <a:tc>
                  <a:txBody>
                    <a:bodyPr/>
                    <a:lstStyle/>
                    <a:p>
                      <a:r>
                        <a:rPr lang="da-DK"/>
                        <a:t>Indhold</a:t>
                      </a:r>
                      <a:endParaRPr lang="da-DK" dirty="0"/>
                    </a:p>
                  </a:txBody>
                  <a:tcPr/>
                </a:tc>
                <a:extLst>
                  <a:ext uri="{0D108BD9-81ED-4DB2-BD59-A6C34878D82A}">
                    <a16:rowId xmlns:a16="http://schemas.microsoft.com/office/drawing/2014/main" val="2384695227"/>
                  </a:ext>
                </a:extLst>
              </a:tr>
              <a:tr h="350198">
                <a:tc>
                  <a:txBody>
                    <a:bodyPr/>
                    <a:lstStyle/>
                    <a:p>
                      <a:r>
                        <a:rPr lang="da-DK" dirty="0"/>
                        <a:t>9:00-9:15</a:t>
                      </a:r>
                    </a:p>
                  </a:txBody>
                  <a:tcPr/>
                </a:tc>
                <a:tc>
                  <a:txBody>
                    <a:bodyPr/>
                    <a:lstStyle/>
                    <a:p>
                      <a:r>
                        <a:rPr lang="da-DK" dirty="0"/>
                        <a:t>Velkomst</a:t>
                      </a:r>
                    </a:p>
                  </a:txBody>
                  <a:tcPr/>
                </a:tc>
                <a:extLst>
                  <a:ext uri="{0D108BD9-81ED-4DB2-BD59-A6C34878D82A}">
                    <a16:rowId xmlns:a16="http://schemas.microsoft.com/office/drawing/2014/main" val="3928723953"/>
                  </a:ext>
                </a:extLst>
              </a:tr>
              <a:tr h="350198">
                <a:tc>
                  <a:txBody>
                    <a:bodyPr/>
                    <a:lstStyle/>
                    <a:p>
                      <a:r>
                        <a:rPr lang="da-DK" dirty="0"/>
                        <a:t>9:15-10:30</a:t>
                      </a:r>
                    </a:p>
                  </a:txBody>
                  <a:tcPr/>
                </a:tc>
                <a:tc>
                  <a:txBody>
                    <a:bodyPr/>
                    <a:lstStyle/>
                    <a:p>
                      <a:r>
                        <a:rPr lang="da-DK" dirty="0"/>
                        <a:t>Tab, sorg og krise</a:t>
                      </a:r>
                    </a:p>
                  </a:txBody>
                  <a:tcPr/>
                </a:tc>
                <a:extLst>
                  <a:ext uri="{0D108BD9-81ED-4DB2-BD59-A6C34878D82A}">
                    <a16:rowId xmlns:a16="http://schemas.microsoft.com/office/drawing/2014/main" val="1481408683"/>
                  </a:ext>
                </a:extLst>
              </a:tr>
              <a:tr h="350198">
                <a:tc>
                  <a:txBody>
                    <a:bodyPr/>
                    <a:lstStyle/>
                    <a:p>
                      <a:r>
                        <a:rPr lang="da-DK" dirty="0"/>
                        <a:t>10:30-10:45</a:t>
                      </a:r>
                    </a:p>
                  </a:txBody>
                  <a:tcPr/>
                </a:tc>
                <a:tc>
                  <a:txBody>
                    <a:bodyPr/>
                    <a:lstStyle/>
                    <a:p>
                      <a:r>
                        <a:rPr lang="da-DK" dirty="0"/>
                        <a:t>Pause</a:t>
                      </a:r>
                    </a:p>
                  </a:txBody>
                  <a:tcPr/>
                </a:tc>
                <a:extLst>
                  <a:ext uri="{0D108BD9-81ED-4DB2-BD59-A6C34878D82A}">
                    <a16:rowId xmlns:a16="http://schemas.microsoft.com/office/drawing/2014/main" val="260070366"/>
                  </a:ext>
                </a:extLst>
              </a:tr>
              <a:tr h="612847">
                <a:tc>
                  <a:txBody>
                    <a:bodyPr/>
                    <a:lstStyle/>
                    <a:p>
                      <a:r>
                        <a:rPr lang="da-DK" dirty="0"/>
                        <a:t>10.45 – 12.00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dirty="0"/>
                        <a:t>Barnets familie og netværk – kontakt, samvær og samarbejde</a:t>
                      </a:r>
                    </a:p>
                    <a:p>
                      <a:endParaRPr lang="da-DK" dirty="0"/>
                    </a:p>
                  </a:txBody>
                  <a:tcPr/>
                </a:tc>
                <a:extLst>
                  <a:ext uri="{0D108BD9-81ED-4DB2-BD59-A6C34878D82A}">
                    <a16:rowId xmlns:a16="http://schemas.microsoft.com/office/drawing/2014/main" val="10004"/>
                  </a:ext>
                </a:extLst>
              </a:tr>
              <a:tr h="350198">
                <a:tc>
                  <a:txBody>
                    <a:bodyPr/>
                    <a:lstStyle/>
                    <a:p>
                      <a:r>
                        <a:rPr lang="da-DK" dirty="0"/>
                        <a:t>12:00-12:45</a:t>
                      </a:r>
                    </a:p>
                  </a:txBody>
                  <a:tcPr/>
                </a:tc>
                <a:tc>
                  <a:txBody>
                    <a:bodyPr/>
                    <a:lstStyle/>
                    <a:p>
                      <a:r>
                        <a:rPr lang="da-DK" dirty="0"/>
                        <a:t>Frokost</a:t>
                      </a:r>
                    </a:p>
                  </a:txBody>
                  <a:tcPr/>
                </a:tc>
                <a:extLst>
                  <a:ext uri="{0D108BD9-81ED-4DB2-BD59-A6C34878D82A}">
                    <a16:rowId xmlns:a16="http://schemas.microsoft.com/office/drawing/2014/main" val="4074181166"/>
                  </a:ext>
                </a:extLst>
              </a:tr>
              <a:tr h="612847">
                <a:tc>
                  <a:txBody>
                    <a:bodyPr/>
                    <a:lstStyle/>
                    <a:p>
                      <a:r>
                        <a:rPr lang="da-DK" dirty="0"/>
                        <a:t>12:45-14:00</a:t>
                      </a:r>
                    </a:p>
                  </a:txBody>
                  <a:tcPr/>
                </a:tc>
                <a:tc>
                  <a:txBody>
                    <a:bodyPr/>
                    <a:lstStyle/>
                    <a:p>
                      <a:r>
                        <a:rPr lang="da-DK" dirty="0"/>
                        <a:t>Inddragelse, selv- og medbestemmelse</a:t>
                      </a:r>
                      <a:br>
                        <a:rPr lang="da-DK" dirty="0"/>
                      </a:br>
                      <a:r>
                        <a:rPr lang="da-DK" dirty="0"/>
                        <a:t>Konfliktforståelse og kommunikation</a:t>
                      </a:r>
                    </a:p>
                  </a:txBody>
                  <a:tcPr/>
                </a:tc>
                <a:extLst>
                  <a:ext uri="{0D108BD9-81ED-4DB2-BD59-A6C34878D82A}">
                    <a16:rowId xmlns:a16="http://schemas.microsoft.com/office/drawing/2014/main" val="1974072248"/>
                  </a:ext>
                </a:extLst>
              </a:tr>
              <a:tr h="350198">
                <a:tc>
                  <a:txBody>
                    <a:bodyPr/>
                    <a:lstStyle/>
                    <a:p>
                      <a:r>
                        <a:rPr lang="da-DK" dirty="0"/>
                        <a:t>14:00-14:15</a:t>
                      </a:r>
                    </a:p>
                  </a:txBody>
                  <a:tcPr/>
                </a:tc>
                <a:tc>
                  <a:txBody>
                    <a:bodyPr/>
                    <a:lstStyle/>
                    <a:p>
                      <a:r>
                        <a:rPr lang="da-DK" dirty="0"/>
                        <a:t>Pause</a:t>
                      </a:r>
                    </a:p>
                  </a:txBody>
                  <a:tcPr/>
                </a:tc>
                <a:extLst>
                  <a:ext uri="{0D108BD9-81ED-4DB2-BD59-A6C34878D82A}">
                    <a16:rowId xmlns:a16="http://schemas.microsoft.com/office/drawing/2014/main" val="1509323359"/>
                  </a:ext>
                </a:extLst>
              </a:tr>
              <a:tr h="772477">
                <a:tc>
                  <a:txBody>
                    <a:bodyPr/>
                    <a:lstStyle/>
                    <a:p>
                      <a:r>
                        <a:rPr lang="da-DK" dirty="0"/>
                        <a:t>14:15-15:15</a:t>
                      </a:r>
                    </a:p>
                  </a:txBody>
                  <a:tcPr/>
                </a:tc>
                <a:tc>
                  <a:txBody>
                    <a:bodyPr/>
                    <a:lstStyle/>
                    <a:p>
                      <a:r>
                        <a:rPr lang="da-DK" dirty="0"/>
                        <a:t>Understøttelse af plejebarnets skolegang</a:t>
                      </a:r>
                    </a:p>
                    <a:p>
                      <a:r>
                        <a:rPr lang="da-DK" dirty="0"/>
                        <a:t>Fællesskaber og relationer</a:t>
                      </a:r>
                    </a:p>
                  </a:txBody>
                  <a:tcPr/>
                </a:tc>
                <a:extLst>
                  <a:ext uri="{0D108BD9-81ED-4DB2-BD59-A6C34878D82A}">
                    <a16:rowId xmlns:a16="http://schemas.microsoft.com/office/drawing/2014/main" val="711227233"/>
                  </a:ext>
                </a:extLst>
              </a:tr>
              <a:tr h="350198">
                <a:tc>
                  <a:txBody>
                    <a:bodyPr/>
                    <a:lstStyle/>
                    <a:p>
                      <a:r>
                        <a:rPr lang="da-DK" dirty="0"/>
                        <a:t>15:15-15:30</a:t>
                      </a:r>
                    </a:p>
                  </a:txBody>
                  <a:tcPr/>
                </a:tc>
                <a:tc>
                  <a:txBody>
                    <a:bodyPr/>
                    <a:lstStyle/>
                    <a:p>
                      <a:r>
                        <a:rPr lang="da-DK" dirty="0"/>
                        <a:t>Pause</a:t>
                      </a:r>
                    </a:p>
                  </a:txBody>
                  <a:tcPr/>
                </a:tc>
                <a:extLst>
                  <a:ext uri="{0D108BD9-81ED-4DB2-BD59-A6C34878D82A}">
                    <a16:rowId xmlns:a16="http://schemas.microsoft.com/office/drawing/2014/main" val="3324171671"/>
                  </a:ext>
                </a:extLst>
              </a:tr>
              <a:tr h="875496">
                <a:tc>
                  <a:txBody>
                    <a:bodyPr/>
                    <a:lstStyle/>
                    <a:p>
                      <a:r>
                        <a:rPr lang="da-DK" dirty="0"/>
                        <a:t>15.30-16:00</a:t>
                      </a:r>
                    </a:p>
                  </a:txBody>
                  <a:tcPr/>
                </a:tc>
                <a:tc>
                  <a:txBody>
                    <a:bodyPr/>
                    <a:lstStyle/>
                    <a:p>
                      <a:r>
                        <a:rPr lang="da-DK" dirty="0"/>
                        <a:t>Opsamling på dagens emner</a:t>
                      </a:r>
                    </a:p>
                    <a:p>
                      <a:r>
                        <a:rPr lang="da-DK" dirty="0"/>
                        <a:t>Hjemmeopgave til dag</a:t>
                      </a:r>
                      <a:r>
                        <a:rPr lang="da-DK" baseline="0" dirty="0"/>
                        <a:t> 4 – Anbringelse af eget barn</a:t>
                      </a:r>
                    </a:p>
                    <a:p>
                      <a:r>
                        <a:rPr lang="da-DK" dirty="0"/>
                        <a:t>Afslutning og tak for i dag</a:t>
                      </a:r>
                    </a:p>
                  </a:txBody>
                  <a:tcPr/>
                </a:tc>
                <a:extLst>
                  <a:ext uri="{0D108BD9-81ED-4DB2-BD59-A6C34878D82A}">
                    <a16:rowId xmlns:a16="http://schemas.microsoft.com/office/drawing/2014/main" val="1137954993"/>
                  </a:ext>
                </a:extLst>
              </a:tr>
            </a:tbl>
          </a:graphicData>
        </a:graphic>
      </p:graphicFrame>
    </p:spTree>
    <p:extLst>
      <p:ext uri="{BB962C8B-B14F-4D97-AF65-F5344CB8AC3E}">
        <p14:creationId xmlns:p14="http://schemas.microsoft.com/office/powerpoint/2010/main" val="29228323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OPSUMMERING</a:t>
            </a:r>
          </a:p>
        </p:txBody>
      </p:sp>
      <p:sp>
        <p:nvSpPr>
          <p:cNvPr id="3" name="Pladsholder til indhold 2"/>
          <p:cNvSpPr>
            <a:spLocks noGrp="1"/>
          </p:cNvSpPr>
          <p:nvPr>
            <p:ph idx="1"/>
          </p:nvPr>
        </p:nvSpPr>
        <p:spPr/>
        <p:txBody>
          <a:bodyPr>
            <a:normAutofit fontScale="92500"/>
          </a:bodyPr>
          <a:lstStyle/>
          <a:p>
            <a:pPr marL="0" indent="0">
              <a:buNone/>
            </a:pPr>
            <a:r>
              <a:rPr lang="da-DK" dirty="0"/>
              <a:t>Særlige pointer, som I skal tage med jer: </a:t>
            </a:r>
          </a:p>
          <a:p>
            <a:r>
              <a:rPr lang="da-DK" dirty="0"/>
              <a:t>Samarbejdet med forældrene er én af de vigtigste komponenter til at give barnet tryghed – og dermed grund for udvikling og trivsel.</a:t>
            </a:r>
          </a:p>
          <a:p>
            <a:r>
              <a:rPr lang="da-DK" dirty="0"/>
              <a:t>Et godt samarbejde mellem plejeforældre og forældre skaber større sammenhæng i barnets liv og bidrager til stabile anbringelser. </a:t>
            </a:r>
          </a:p>
          <a:p>
            <a:r>
              <a:rPr lang="da-DK" dirty="0"/>
              <a:t>Forældrene er ofte én af de mest stabile faktorer i børnenes liv. </a:t>
            </a:r>
          </a:p>
        </p:txBody>
      </p:sp>
    </p:spTree>
    <p:extLst>
      <p:ext uri="{BB962C8B-B14F-4D97-AF65-F5344CB8AC3E}">
        <p14:creationId xmlns:p14="http://schemas.microsoft.com/office/powerpoint/2010/main" val="26341387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0A0677E-86C8-43B7-B106-BC2BBA378ED8}"/>
              </a:ext>
            </a:extLst>
          </p:cNvPr>
          <p:cNvSpPr>
            <a:spLocks noGrp="1"/>
          </p:cNvSpPr>
          <p:nvPr>
            <p:ph type="title"/>
          </p:nvPr>
        </p:nvSpPr>
        <p:spPr>
          <a:xfrm>
            <a:off x="505677" y="914400"/>
            <a:ext cx="2743200" cy="2887579"/>
          </a:xfrm>
        </p:spPr>
        <p:txBody>
          <a:bodyPr vert="horz" lIns="91440" tIns="45720" rIns="91440" bIns="45720" rtlCol="0" anchor="b">
            <a:normAutofit/>
          </a:bodyPr>
          <a:lstStyle/>
          <a:p>
            <a:pPr>
              <a:lnSpc>
                <a:spcPct val="90000"/>
              </a:lnSpc>
            </a:pPr>
            <a:r>
              <a:rPr lang="en-US" sz="4200" kern="1200">
                <a:solidFill>
                  <a:srgbClr val="FFFFFF"/>
                </a:solidFill>
                <a:latin typeface="+mj-lt"/>
                <a:ea typeface="+mj-ea"/>
                <a:cs typeface="+mj-cs"/>
              </a:rPr>
              <a:t>Frokost</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ladsholder til indhold 4" descr="Smilende ansigt med massiv udfyldning">
            <a:extLst>
              <a:ext uri="{FF2B5EF4-FFF2-40B4-BE49-F238E27FC236}">
                <a16:creationId xmlns:a16="http://schemas.microsoft.com/office/drawing/2014/main" id="{68C13A53-31C9-48B6-A2E2-967FFC3EBE32}"/>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3865366" y="975391"/>
            <a:ext cx="4915159" cy="4915159"/>
          </a:xfrm>
          <a:prstGeom prst="rect">
            <a:avLst/>
          </a:prstGeom>
        </p:spPr>
      </p:pic>
    </p:spTree>
    <p:extLst>
      <p:ext uri="{BB962C8B-B14F-4D97-AF65-F5344CB8AC3E}">
        <p14:creationId xmlns:p14="http://schemas.microsoft.com/office/powerpoint/2010/main" val="4681246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da-DK" dirty="0"/>
              <a:t>INDDRAGELSE, SELV- OG MEDBESTEMMELSE</a:t>
            </a:r>
          </a:p>
        </p:txBody>
      </p:sp>
      <p:sp>
        <p:nvSpPr>
          <p:cNvPr id="5" name="Undertitel 4"/>
          <p:cNvSpPr>
            <a:spLocks noGrp="1"/>
          </p:cNvSpPr>
          <p:nvPr>
            <p:ph type="subTitle" idx="1"/>
          </p:nvPr>
        </p:nvSpPr>
        <p:spPr/>
        <p:txBody>
          <a:bodyPr/>
          <a:lstStyle/>
          <a:p>
            <a:endParaRPr lang="da-DK"/>
          </a:p>
        </p:txBody>
      </p:sp>
    </p:spTree>
    <p:extLst>
      <p:ext uri="{BB962C8B-B14F-4D97-AF65-F5344CB8AC3E}">
        <p14:creationId xmlns:p14="http://schemas.microsoft.com/office/powerpoint/2010/main" val="27549157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KONVENTIONER</a:t>
            </a:r>
          </a:p>
        </p:txBody>
      </p:sp>
      <p:sp>
        <p:nvSpPr>
          <p:cNvPr id="3" name="Pladsholder til indhold 2"/>
          <p:cNvSpPr>
            <a:spLocks noGrp="1"/>
          </p:cNvSpPr>
          <p:nvPr>
            <p:ph idx="1"/>
          </p:nvPr>
        </p:nvSpPr>
        <p:spPr/>
        <p:txBody>
          <a:bodyPr/>
          <a:lstStyle/>
          <a:p>
            <a:pPr marL="0" indent="0">
              <a:buNone/>
            </a:pPr>
            <a:endParaRPr lang="da-DK" dirty="0"/>
          </a:p>
          <a:p>
            <a:r>
              <a:rPr lang="da-DK" dirty="0"/>
              <a:t>Børnekonventionens artikel 12 </a:t>
            </a:r>
          </a:p>
          <a:p>
            <a:endParaRPr lang="da-DK" dirty="0"/>
          </a:p>
          <a:p>
            <a:r>
              <a:rPr lang="da-DK" dirty="0"/>
              <a:t>Handicapkonventionens artikel 7</a:t>
            </a:r>
          </a:p>
        </p:txBody>
      </p:sp>
    </p:spTree>
    <p:extLst>
      <p:ext uri="{BB962C8B-B14F-4D97-AF65-F5344CB8AC3E}">
        <p14:creationId xmlns:p14="http://schemas.microsoft.com/office/powerpoint/2010/main" val="40777377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SERVICELOVEN</a:t>
            </a:r>
          </a:p>
        </p:txBody>
      </p:sp>
      <p:sp>
        <p:nvSpPr>
          <p:cNvPr id="3" name="Pladsholder til indhold 2"/>
          <p:cNvSpPr>
            <a:spLocks noGrp="1"/>
          </p:cNvSpPr>
          <p:nvPr>
            <p:ph idx="1"/>
          </p:nvPr>
        </p:nvSpPr>
        <p:spPr/>
        <p:txBody>
          <a:bodyPr>
            <a:noAutofit/>
          </a:bodyPr>
          <a:lstStyle/>
          <a:p>
            <a:pPr lvl="0"/>
            <a:r>
              <a:rPr lang="da-DK" sz="2200" dirty="0"/>
              <a:t>Barnets eller den unges synspunkter skal altid inddrages med passende vægt i overensstemmelse med alder og modenhed (servicelovens § 46, stk. 3). </a:t>
            </a:r>
          </a:p>
          <a:p>
            <a:pPr lvl="0"/>
            <a:r>
              <a:rPr lang="da-DK" sz="2200" dirty="0"/>
              <a:t>Inden der træffes afgørelse, fx om valg af anbringelsessted og  samvær, skal der finde en samtale sted med barnet eller den unge herom (servicelovens § 48, stk. 1).</a:t>
            </a:r>
          </a:p>
          <a:p>
            <a:r>
              <a:rPr lang="da-DK" sz="2200" dirty="0"/>
              <a:t>Tilsynet efter § 148, skal omfatte mindst to årlige tilsynsbesøg på anbringelsesstedet, hvor kommunen taler med barnet eller den unge. Samtalen skal så vidt muligt finde sted uden tilstedeværelse af ansatte fra anbringelsesstedet (servicelovens § 70, stk.2</a:t>
            </a:r>
            <a:r>
              <a:rPr lang="da-DK" sz="2200" dirty="0" smtClean="0"/>
              <a:t>).</a:t>
            </a:r>
          </a:p>
          <a:p>
            <a:r>
              <a:rPr lang="da-DK" sz="2200" dirty="0"/>
              <a:t>Et barn eller en ung, hvis sag behandles efter lov om social service, har på ethvert tidspunkt ret til at lade sig bistå af andre (servicelovens § 48a)</a:t>
            </a:r>
          </a:p>
        </p:txBody>
      </p:sp>
    </p:spTree>
    <p:extLst>
      <p:ext uri="{BB962C8B-B14F-4D97-AF65-F5344CB8AC3E}">
        <p14:creationId xmlns:p14="http://schemas.microsoft.com/office/powerpoint/2010/main" val="18023489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LOV OM SOCIALTILSYN - KVALITETSVURDERING</a:t>
            </a:r>
          </a:p>
        </p:txBody>
      </p:sp>
      <p:sp>
        <p:nvSpPr>
          <p:cNvPr id="3" name="Pladsholder til indhold 2"/>
          <p:cNvSpPr>
            <a:spLocks noGrp="1"/>
          </p:cNvSpPr>
          <p:nvPr>
            <p:ph idx="1"/>
          </p:nvPr>
        </p:nvSpPr>
        <p:spPr/>
        <p:txBody>
          <a:bodyPr>
            <a:normAutofit fontScale="92500"/>
          </a:bodyPr>
          <a:lstStyle/>
          <a:p>
            <a:pPr marL="0" indent="0">
              <a:buNone/>
            </a:pPr>
            <a:r>
              <a:rPr lang="da-DK" dirty="0"/>
              <a:t>Plejefamilien skal sikre: </a:t>
            </a:r>
          </a:p>
          <a:p>
            <a:r>
              <a:rPr lang="da-DK" dirty="0"/>
              <a:t>Barnets medinddragelse. </a:t>
            </a:r>
          </a:p>
          <a:p>
            <a:r>
              <a:rPr lang="da-DK" dirty="0"/>
              <a:t>Medbestemmelse. </a:t>
            </a:r>
          </a:p>
          <a:p>
            <a:r>
              <a:rPr lang="da-DK" dirty="0"/>
              <a:t>Indflydelse i hverdagen i plejefamilien. </a:t>
            </a:r>
          </a:p>
          <a:p>
            <a:pPr marL="0" indent="0">
              <a:buNone/>
            </a:pPr>
            <a:endParaRPr lang="da-DK" dirty="0"/>
          </a:p>
          <a:p>
            <a:pPr marL="0" indent="0">
              <a:buNone/>
            </a:pPr>
            <a:r>
              <a:rPr lang="da-DK" dirty="0"/>
              <a:t>Plejefamilien skal understøtte barnets selvværd og trivsel, ved at barnet føler sig hørt, respekteret og anerkendt som person og som en del af familien. </a:t>
            </a:r>
          </a:p>
        </p:txBody>
      </p:sp>
    </p:spTree>
    <p:extLst>
      <p:ext uri="{BB962C8B-B14F-4D97-AF65-F5344CB8AC3E}">
        <p14:creationId xmlns:p14="http://schemas.microsoft.com/office/powerpoint/2010/main" val="34648550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LOV OM VOKSENANSVAR §3</a:t>
            </a:r>
          </a:p>
        </p:txBody>
      </p:sp>
      <p:sp>
        <p:nvSpPr>
          <p:cNvPr id="3" name="Pladsholder til indhold 2"/>
          <p:cNvSpPr>
            <a:spLocks noGrp="1"/>
          </p:cNvSpPr>
          <p:nvPr>
            <p:ph idx="1"/>
          </p:nvPr>
        </p:nvSpPr>
        <p:spPr/>
        <p:txBody>
          <a:bodyPr>
            <a:normAutofit fontScale="70000" lnSpcReduction="20000"/>
          </a:bodyPr>
          <a:lstStyle/>
          <a:p>
            <a:r>
              <a:rPr lang="da-DK" dirty="0"/>
              <a:t>Ansvaret for at varetage den daglige omsorg overgår fra forældrene til plejefamilierne og personalet på anbringelsessteder efter § 66, stk. 1, i lov om social service, når et barn eller en ung anbringes uden for hjemmet. Dette ansvar indebærer bl.a., at plejefamilierne og personalet som led i varetagelsen af denne omsorg kan foretage nødvendige indgreb i barnets eller den unges selvbestemmelsesret for at sikre barnets eller den unges interesser, herunder sikre, at barnets eller den unges fysiske og psykiske behov opfyldes, og at barnet eller den unge opbygger kompetencer til at indgå i sociale relationer, trives og modtager læring.</a:t>
            </a:r>
          </a:p>
          <a:p>
            <a:r>
              <a:rPr lang="da-DK" dirty="0"/>
              <a:t>Stk. 2. Omsorgen for et barn eller en ung skal varetages ud fra en konkret afvejning af barnets eller den unges grundlæggende rettigheder og under hensyntagen til barnets eller den unges alder, modenhed og funktionsevne samt under iagttagelse af proportionalitetsprincippet, jf. § 7. </a:t>
            </a:r>
          </a:p>
        </p:txBody>
      </p:sp>
    </p:spTree>
    <p:extLst>
      <p:ext uri="{BB962C8B-B14F-4D97-AF65-F5344CB8AC3E}">
        <p14:creationId xmlns:p14="http://schemas.microsoft.com/office/powerpoint/2010/main" val="41594289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3600" dirty="0"/>
              <a:t>BETYDNINGEN AF INDDRAGELSE, SELV- OG MEDBESTEMMELSE – FRA BARNETS PERSPEKTIV</a:t>
            </a:r>
          </a:p>
        </p:txBody>
      </p:sp>
      <p:sp>
        <p:nvSpPr>
          <p:cNvPr id="3" name="Pladsholder til indhold 2"/>
          <p:cNvSpPr>
            <a:spLocks noGrp="1"/>
          </p:cNvSpPr>
          <p:nvPr>
            <p:ph idx="1"/>
          </p:nvPr>
        </p:nvSpPr>
        <p:spPr/>
        <p:txBody>
          <a:bodyPr>
            <a:normAutofit/>
          </a:bodyPr>
          <a:lstStyle/>
          <a:p>
            <a:pPr marL="0" indent="0">
              <a:buNone/>
            </a:pPr>
            <a:endParaRPr lang="da-DK" sz="2600" dirty="0"/>
          </a:p>
          <a:p>
            <a:pPr marL="0" indent="0">
              <a:buNone/>
            </a:pPr>
            <a:r>
              <a:rPr lang="da-DK" sz="2600" dirty="0"/>
              <a:t>”Inddragelsen og oplevelsen af medbestemmelse motiverer børnene og de unge. Det gør dem til medspillere i forhold til den indsats, de bliver givet. Og når børn og voksne arbejder sammen mod fælles definerede mål - frem for at gå med oplevelsen af at modarbejde hinanden - er sandsynligheden for, at børnene og de unge opnår en positiv udvikling, langt større”.</a:t>
            </a:r>
          </a:p>
          <a:p>
            <a:pPr marL="0" indent="0">
              <a:buNone/>
            </a:pPr>
            <a:endParaRPr lang="da-DK" sz="2600" dirty="0"/>
          </a:p>
          <a:p>
            <a:pPr marL="0" indent="0">
              <a:buNone/>
            </a:pPr>
            <a:r>
              <a:rPr lang="da-DK" sz="2600" dirty="0"/>
              <a:t>(Børnerådet, 2012)</a:t>
            </a:r>
          </a:p>
          <a:p>
            <a:pPr marL="0" indent="0">
              <a:buNone/>
            </a:pPr>
            <a:endParaRPr lang="da-DK" dirty="0"/>
          </a:p>
        </p:txBody>
      </p:sp>
    </p:spTree>
    <p:extLst>
      <p:ext uri="{BB962C8B-B14F-4D97-AF65-F5344CB8AC3E}">
        <p14:creationId xmlns:p14="http://schemas.microsoft.com/office/powerpoint/2010/main" val="10398252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3200" dirty="0"/>
              <a:t>INDDRAGELSE, SELV- OG MEDBESTEMMELSE – VIDERE DRØFTELSER HJEMME</a:t>
            </a:r>
          </a:p>
        </p:txBody>
      </p:sp>
      <p:sp>
        <p:nvSpPr>
          <p:cNvPr id="3" name="Pladsholder til indhold 2"/>
          <p:cNvSpPr>
            <a:spLocks noGrp="1"/>
          </p:cNvSpPr>
          <p:nvPr>
            <p:ph idx="1"/>
          </p:nvPr>
        </p:nvSpPr>
        <p:spPr/>
        <p:txBody>
          <a:bodyPr>
            <a:normAutofit/>
          </a:bodyPr>
          <a:lstStyle/>
          <a:p>
            <a:pPr marL="0" indent="0">
              <a:buNone/>
            </a:pPr>
            <a:endParaRPr lang="da-DK" sz="2400" dirty="0"/>
          </a:p>
          <a:p>
            <a:pPr marL="0" indent="0">
              <a:buNone/>
            </a:pPr>
            <a:r>
              <a:rPr lang="da-DK" sz="2800" dirty="0"/>
              <a:t>Drøft videre derhjemme: </a:t>
            </a:r>
          </a:p>
          <a:p>
            <a:r>
              <a:rPr lang="da-DK" sz="2800" dirty="0"/>
              <a:t>Hvornår/hvordan er jeres børn inddraget i dagligdagen?</a:t>
            </a:r>
          </a:p>
          <a:p>
            <a:r>
              <a:rPr lang="da-DK" sz="2800" dirty="0"/>
              <a:t>Hvordan/hvornår har jeres børn medbestemmelse i dagligdagen?</a:t>
            </a:r>
          </a:p>
          <a:p>
            <a:r>
              <a:rPr lang="da-DK" sz="2800" dirty="0"/>
              <a:t>Hvordan/hvornår har jeres børn selvbestemmelse i dagligdagen?</a:t>
            </a:r>
          </a:p>
        </p:txBody>
      </p:sp>
    </p:spTree>
    <p:extLst>
      <p:ext uri="{BB962C8B-B14F-4D97-AF65-F5344CB8AC3E}">
        <p14:creationId xmlns:p14="http://schemas.microsoft.com/office/powerpoint/2010/main" val="9487119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12FA4F3-25BF-42E3-9625-E48D0E2380FD}"/>
              </a:ext>
            </a:extLst>
          </p:cNvPr>
          <p:cNvSpPr>
            <a:spLocks noGrp="1"/>
          </p:cNvSpPr>
          <p:nvPr>
            <p:ph type="title"/>
          </p:nvPr>
        </p:nvSpPr>
        <p:spPr>
          <a:xfrm>
            <a:off x="505678" y="914401"/>
            <a:ext cx="2743200" cy="2887579"/>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Pause</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ladsholder til indhold 4" descr="Smilende ansigt med massiv udfyldning">
            <a:extLst>
              <a:ext uri="{FF2B5EF4-FFF2-40B4-BE49-F238E27FC236}">
                <a16:creationId xmlns:a16="http://schemas.microsoft.com/office/drawing/2014/main" id="{D156248C-0885-4483-BF3D-70ED3B7435FE}"/>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4117647" y="492573"/>
            <a:ext cx="4410597" cy="5880796"/>
          </a:xfrm>
          <a:prstGeom prst="rect">
            <a:avLst/>
          </a:prstGeom>
        </p:spPr>
      </p:pic>
    </p:spTree>
    <p:extLst>
      <p:ext uri="{BB962C8B-B14F-4D97-AF65-F5344CB8AC3E}">
        <p14:creationId xmlns:p14="http://schemas.microsoft.com/office/powerpoint/2010/main" val="579356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da-DK" dirty="0"/>
              <a:t>TAB, SORG OG KRISE</a:t>
            </a:r>
          </a:p>
        </p:txBody>
      </p:sp>
      <p:sp>
        <p:nvSpPr>
          <p:cNvPr id="5" name="Undertitel 4"/>
          <p:cNvSpPr>
            <a:spLocks noGrp="1"/>
          </p:cNvSpPr>
          <p:nvPr>
            <p:ph type="subTitle" idx="1"/>
          </p:nvPr>
        </p:nvSpPr>
        <p:spPr/>
        <p:txBody>
          <a:bodyPr/>
          <a:lstStyle/>
          <a:p>
            <a:endParaRPr lang="da-DK"/>
          </a:p>
        </p:txBody>
      </p:sp>
    </p:spTree>
    <p:extLst>
      <p:ext uri="{BB962C8B-B14F-4D97-AF65-F5344CB8AC3E}">
        <p14:creationId xmlns:p14="http://schemas.microsoft.com/office/powerpoint/2010/main" val="37664503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da-DK" dirty="0"/>
              <a:t>KONFLIKTFORSTÅELSE OG KOMMUNIKATION </a:t>
            </a:r>
          </a:p>
        </p:txBody>
      </p:sp>
      <p:sp>
        <p:nvSpPr>
          <p:cNvPr id="5" name="Undertitel 4"/>
          <p:cNvSpPr>
            <a:spLocks noGrp="1"/>
          </p:cNvSpPr>
          <p:nvPr>
            <p:ph type="subTitle" idx="1"/>
          </p:nvPr>
        </p:nvSpPr>
        <p:spPr/>
        <p:txBody>
          <a:bodyPr/>
          <a:lstStyle/>
          <a:p>
            <a:endParaRPr lang="da-DK"/>
          </a:p>
        </p:txBody>
      </p:sp>
    </p:spTree>
    <p:extLst>
      <p:ext uri="{BB962C8B-B14F-4D97-AF65-F5344CB8AC3E}">
        <p14:creationId xmlns:p14="http://schemas.microsoft.com/office/powerpoint/2010/main" val="29667385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HVAD ER EN KONFLIKT</a:t>
            </a:r>
          </a:p>
        </p:txBody>
      </p:sp>
      <p:sp>
        <p:nvSpPr>
          <p:cNvPr id="3" name="Pladsholder til indhold 2"/>
          <p:cNvSpPr>
            <a:spLocks noGrp="1"/>
          </p:cNvSpPr>
          <p:nvPr>
            <p:ph idx="1"/>
          </p:nvPr>
        </p:nvSpPr>
        <p:spPr/>
        <p:txBody>
          <a:bodyPr>
            <a:normAutofit fontScale="70000" lnSpcReduction="20000"/>
          </a:bodyPr>
          <a:lstStyle/>
          <a:p>
            <a:r>
              <a:rPr lang="da-DK" sz="4000" dirty="0"/>
              <a:t>En uenighed mellem mennesker, der ikke bliver løst.</a:t>
            </a:r>
          </a:p>
          <a:p>
            <a:r>
              <a:rPr lang="da-DK" sz="4000" dirty="0"/>
              <a:t>Handler om en sag/et problem og påvirker en relation.</a:t>
            </a:r>
          </a:p>
          <a:p>
            <a:r>
              <a:rPr lang="da-DK" sz="4000" dirty="0"/>
              <a:t>Kan ikke undgås – og går hånd i hånd med enhver forandring eller udvikling. Konflikter skaber forandring, og forandringer kan føre konflikter med sig.</a:t>
            </a:r>
          </a:p>
          <a:p>
            <a:r>
              <a:rPr lang="da-DK" sz="4000" dirty="0"/>
              <a:t>Er i sig selv hverken skadelige eller gavnlige. </a:t>
            </a:r>
          </a:p>
          <a:p>
            <a:r>
              <a:rPr lang="da-DK" sz="4000" dirty="0"/>
              <a:t>Konflikter kan dog være ødelæggende for barnet, plejefamilien og relationen mellem dem – hvis de ikke håndteres konstruktivt. </a:t>
            </a:r>
          </a:p>
          <a:p>
            <a:pPr marL="0" indent="0">
              <a:buNone/>
            </a:pPr>
            <a:endParaRPr lang="da-DK" dirty="0"/>
          </a:p>
        </p:txBody>
      </p:sp>
    </p:spTree>
    <p:extLst>
      <p:ext uri="{BB962C8B-B14F-4D97-AF65-F5344CB8AC3E}">
        <p14:creationId xmlns:p14="http://schemas.microsoft.com/office/powerpoint/2010/main" val="26699153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FOREBYGGELSE AF KONFLIKTER </a:t>
            </a:r>
          </a:p>
        </p:txBody>
      </p:sp>
      <p:sp>
        <p:nvSpPr>
          <p:cNvPr id="3" name="Pladsholder til indhold 2"/>
          <p:cNvSpPr>
            <a:spLocks noGrp="1"/>
          </p:cNvSpPr>
          <p:nvPr>
            <p:ph idx="1"/>
          </p:nvPr>
        </p:nvSpPr>
        <p:spPr/>
        <p:txBody>
          <a:bodyPr>
            <a:normAutofit fontScale="92500" lnSpcReduction="10000"/>
          </a:bodyPr>
          <a:lstStyle/>
          <a:p>
            <a:r>
              <a:rPr lang="da-DK" sz="3000" dirty="0"/>
              <a:t>Jo bedre plejefamilien er til at møde børnene eller de unge på en fagligt velfunderet, inddragende og individuelt tilpasset måde, des mindre er sandsynligheden for voldsom adfærd hos barnet. </a:t>
            </a:r>
          </a:p>
          <a:p>
            <a:r>
              <a:rPr lang="da-DK" sz="3000" dirty="0"/>
              <a:t>Det er derfor vigtigt, at plejeforældrene i fællesskab reflekterer over årsagen til konfliktfyldt adfærd og forstår, hvorfor barnet eller den unge ikke magter en given situation. </a:t>
            </a:r>
          </a:p>
          <a:p>
            <a:endParaRPr lang="da-DK" sz="3000" dirty="0"/>
          </a:p>
          <a:p>
            <a:pPr marL="0" indent="0">
              <a:buNone/>
            </a:pPr>
            <a:r>
              <a:rPr lang="da-DK" sz="2700" dirty="0"/>
              <a:t>(Socialstyrelsens undervisningsmateriale til plejefamilier om forebyggelse af konflikter og magtanvendelse). </a:t>
            </a:r>
          </a:p>
          <a:p>
            <a:pPr marL="0" indent="0">
              <a:buNone/>
            </a:pPr>
            <a:endParaRPr lang="da-DK" dirty="0"/>
          </a:p>
        </p:txBody>
      </p:sp>
    </p:spTree>
    <p:extLst>
      <p:ext uri="{BB962C8B-B14F-4D97-AF65-F5344CB8AC3E}">
        <p14:creationId xmlns:p14="http://schemas.microsoft.com/office/powerpoint/2010/main" val="36218887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HÅNDTERING AF KONFLIKTER</a:t>
            </a:r>
          </a:p>
        </p:txBody>
      </p:sp>
      <p:sp>
        <p:nvSpPr>
          <p:cNvPr id="3" name="Pladsholder til indhold 2"/>
          <p:cNvSpPr>
            <a:spLocks noGrp="1"/>
          </p:cNvSpPr>
          <p:nvPr>
            <p:ph idx="1"/>
          </p:nvPr>
        </p:nvSpPr>
        <p:spPr/>
        <p:txBody>
          <a:bodyPr>
            <a:normAutofit lnSpcReduction="10000"/>
          </a:bodyPr>
          <a:lstStyle/>
          <a:p>
            <a:r>
              <a:rPr lang="da-DK" sz="3000" dirty="0"/>
              <a:t>Refleksion og en fælles plan for, hvordan man håndterer det, er vigtige konfliktforebyggende elementer. </a:t>
            </a:r>
          </a:p>
          <a:p>
            <a:r>
              <a:rPr lang="da-DK" sz="3000" dirty="0"/>
              <a:t>Megen problemadfærd kan flyttes, gøres mindre eller helt fjernes ved, at omgivelserne opfører sig anderledes over for barnet eller den unge.</a:t>
            </a:r>
          </a:p>
          <a:p>
            <a:pPr lvl="1">
              <a:buFont typeface="Arial" panose="020B0604020202020204" pitchFamily="34" charset="0"/>
              <a:buChar char="•"/>
            </a:pPr>
            <a:r>
              <a:rPr lang="da-DK" sz="2600" dirty="0"/>
              <a:t>Skærpe bevidsthed om egne normer, holdninger og grænser. </a:t>
            </a:r>
          </a:p>
          <a:p>
            <a:pPr lvl="1">
              <a:buFont typeface="Arial" panose="020B0604020202020204" pitchFamily="34" charset="0"/>
              <a:buChar char="•"/>
            </a:pPr>
            <a:r>
              <a:rPr lang="da-DK" sz="2600" dirty="0"/>
              <a:t>At vælge sine kampe.</a:t>
            </a:r>
          </a:p>
          <a:p>
            <a:pPr lvl="1">
              <a:buFont typeface="Arial" panose="020B0604020202020204" pitchFamily="34" charset="0"/>
              <a:buChar char="•"/>
            </a:pPr>
            <a:r>
              <a:rPr lang="da-DK" sz="2600" dirty="0"/>
              <a:t>Konfliktnedtrappende sprog.</a:t>
            </a:r>
          </a:p>
          <a:p>
            <a:pPr marL="0" indent="0">
              <a:buNone/>
            </a:pPr>
            <a:endParaRPr lang="da-DK" dirty="0"/>
          </a:p>
        </p:txBody>
      </p:sp>
    </p:spTree>
    <p:extLst>
      <p:ext uri="{BB962C8B-B14F-4D97-AF65-F5344CB8AC3E}">
        <p14:creationId xmlns:p14="http://schemas.microsoft.com/office/powerpoint/2010/main" val="26158867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REAKTIONER I KONFLIKTER – </a:t>
            </a:r>
            <a:br>
              <a:rPr lang="da-DK" dirty="0"/>
            </a:br>
            <a:r>
              <a:rPr lang="da-DK" dirty="0"/>
              <a:t>KAMP- FLUGT - FRYS</a:t>
            </a:r>
          </a:p>
        </p:txBody>
      </p:sp>
      <p:sp>
        <p:nvSpPr>
          <p:cNvPr id="3" name="Pladsholder til indhold 2"/>
          <p:cNvSpPr>
            <a:spLocks noGrp="1"/>
          </p:cNvSpPr>
          <p:nvPr>
            <p:ph idx="1"/>
          </p:nvPr>
        </p:nvSpPr>
        <p:spPr/>
        <p:txBody>
          <a:bodyPr>
            <a:normAutofit fontScale="85000" lnSpcReduction="20000"/>
          </a:bodyPr>
          <a:lstStyle/>
          <a:p>
            <a:r>
              <a:rPr lang="da-DK" dirty="0"/>
              <a:t>Kamp:</a:t>
            </a:r>
            <a:br>
              <a:rPr lang="da-DK" dirty="0"/>
            </a:br>
            <a:r>
              <a:rPr lang="da-DK" dirty="0"/>
              <a:t>Aggressivitet ved konflikter, truer, bliver voldelig, kritiserer, har afvisende kropssprog, anklager og skaber fjendebilleder.</a:t>
            </a:r>
          </a:p>
          <a:p>
            <a:r>
              <a:rPr lang="da-DK" dirty="0"/>
              <a:t>Flugt:</a:t>
            </a:r>
            <a:br>
              <a:rPr lang="da-DK" dirty="0"/>
            </a:br>
            <a:r>
              <a:rPr lang="da-DK" dirty="0"/>
              <a:t>Tager flugten, når der er konflikter, glatter ud, ignorerer, undskylder, taler udenom, fortrænger og går sin vej.</a:t>
            </a:r>
          </a:p>
          <a:p>
            <a:r>
              <a:rPr lang="da-DK" dirty="0"/>
              <a:t>Frys:</a:t>
            </a:r>
            <a:br>
              <a:rPr lang="da-DK" dirty="0"/>
            </a:br>
            <a:r>
              <a:rPr lang="da-DK" dirty="0"/>
              <a:t>Manglende reaktioner ved konflikter, passivitet, flad i kontakten, upassende reaktioner på situationer, ”Jeg er ligeglad”, ”nå”, ”og hvad så?”</a:t>
            </a:r>
          </a:p>
          <a:p>
            <a:pPr marL="0" indent="0">
              <a:buNone/>
            </a:pPr>
            <a:endParaRPr lang="da-DK" dirty="0"/>
          </a:p>
        </p:txBody>
      </p:sp>
    </p:spTree>
    <p:extLst>
      <p:ext uri="{BB962C8B-B14F-4D97-AF65-F5344CB8AC3E}">
        <p14:creationId xmlns:p14="http://schemas.microsoft.com/office/powerpoint/2010/main" val="34403696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3200" dirty="0"/>
              <a:t>KOMMUNIKATION MED SÅRBARE BØRN – AT FREMME ET GODT SAMARBEJDE MED BARNET</a:t>
            </a:r>
          </a:p>
        </p:txBody>
      </p:sp>
      <p:sp>
        <p:nvSpPr>
          <p:cNvPr id="5" name="Rektangel 4"/>
          <p:cNvSpPr/>
          <p:nvPr/>
        </p:nvSpPr>
        <p:spPr>
          <a:xfrm>
            <a:off x="4283968" y="1849335"/>
            <a:ext cx="4572000" cy="3693319"/>
          </a:xfrm>
          <a:prstGeom prst="rect">
            <a:avLst/>
          </a:prstGeom>
        </p:spPr>
        <p:txBody>
          <a:bodyPr>
            <a:spAutoFit/>
          </a:bodyPr>
          <a:lstStyle/>
          <a:p>
            <a:pPr lvl="0"/>
            <a:r>
              <a:rPr lang="da-DK" dirty="0"/>
              <a:t>Positivt samvær og god kommunikation fremmer et godt samarbejde med plejebarnet. </a:t>
            </a:r>
          </a:p>
          <a:p>
            <a:pPr lvl="0"/>
            <a:endParaRPr lang="da-DK" dirty="0"/>
          </a:p>
          <a:p>
            <a:pPr lvl="0"/>
            <a:r>
              <a:rPr lang="da-DK" dirty="0"/>
              <a:t>Positivt samvær</a:t>
            </a:r>
          </a:p>
          <a:p>
            <a:pPr lvl="0">
              <a:buFontTx/>
              <a:buChar char="-"/>
            </a:pPr>
            <a:r>
              <a:rPr lang="da-DK" dirty="0"/>
              <a:t>Fokus på barnets ressourcer og den adfærd, som vi ønsker at se.</a:t>
            </a:r>
          </a:p>
          <a:p>
            <a:pPr lvl="0">
              <a:buFontTx/>
              <a:buChar char="-"/>
            </a:pPr>
            <a:r>
              <a:rPr lang="da-DK" dirty="0"/>
              <a:t>Leg og hyggestunder.</a:t>
            </a:r>
          </a:p>
          <a:p>
            <a:pPr lvl="0">
              <a:buFontTx/>
              <a:buChar char="-"/>
            </a:pPr>
            <a:r>
              <a:rPr lang="da-DK" dirty="0"/>
              <a:t>Balancerede regler.</a:t>
            </a:r>
          </a:p>
          <a:p>
            <a:endParaRPr lang="da-DK" dirty="0"/>
          </a:p>
          <a:p>
            <a:r>
              <a:rPr lang="da-DK" dirty="0"/>
              <a:t>God kommunikation</a:t>
            </a:r>
          </a:p>
          <a:p>
            <a:pPr lvl="0">
              <a:buFontTx/>
              <a:buChar char="-"/>
            </a:pPr>
            <a:r>
              <a:rPr lang="da-DK" dirty="0"/>
              <a:t>Kommunikere ønsker og krav på en klar og tydelig måde.</a:t>
            </a:r>
          </a:p>
          <a:p>
            <a:pPr lvl="0">
              <a:buFontTx/>
              <a:buChar char="-"/>
            </a:pPr>
            <a:r>
              <a:rPr lang="da-DK" dirty="0"/>
              <a:t>Aktiv lytning.</a:t>
            </a:r>
          </a:p>
        </p:txBody>
      </p:sp>
      <p:pic>
        <p:nvPicPr>
          <p:cNvPr id="6" name="Pladsholder til indhold 5" descr="Mand hjælper barn ved PC"/>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9117" y="1844824"/>
            <a:ext cx="3350795" cy="2233863"/>
          </a:xfrm>
        </p:spPr>
      </p:pic>
      <p:pic>
        <p:nvPicPr>
          <p:cNvPr id="7" name="Billede 6" descr="Kvinde taler med en baby"/>
          <p:cNvPicPr>
            <a:picLocks noChangeAspect="1"/>
          </p:cNvPicPr>
          <p:nvPr/>
        </p:nvPicPr>
        <p:blipFill>
          <a:blip r:embed="rId3"/>
          <a:stretch>
            <a:fillRect/>
          </a:stretch>
        </p:blipFill>
        <p:spPr>
          <a:xfrm>
            <a:off x="429117" y="4436082"/>
            <a:ext cx="3350795" cy="2229405"/>
          </a:xfrm>
          <a:prstGeom prst="rect">
            <a:avLst/>
          </a:prstGeom>
        </p:spPr>
      </p:pic>
    </p:spTree>
    <p:extLst>
      <p:ext uri="{BB962C8B-B14F-4D97-AF65-F5344CB8AC3E}">
        <p14:creationId xmlns:p14="http://schemas.microsoft.com/office/powerpoint/2010/main" val="40786477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A5D68-91FE-432D-86BB-0733D78E424B}"/>
              </a:ext>
            </a:extLst>
          </p:cNvPr>
          <p:cNvSpPr>
            <a:spLocks noGrp="1"/>
          </p:cNvSpPr>
          <p:nvPr>
            <p:ph type="title"/>
          </p:nvPr>
        </p:nvSpPr>
        <p:spPr>
          <a:xfrm>
            <a:off x="6014464" y="740057"/>
            <a:ext cx="2878016" cy="5129785"/>
          </a:xfrm>
        </p:spPr>
        <p:txBody>
          <a:bodyPr vert="horz" lIns="91440" tIns="45720" rIns="91440" bIns="45720" rtlCol="0" anchor="ctr">
            <a:normAutofit/>
          </a:bodyPr>
          <a:lstStyle/>
          <a:p>
            <a:r>
              <a:rPr lang="en-US" sz="2800" kern="1200" dirty="0">
                <a:solidFill>
                  <a:schemeClr val="tx1"/>
                </a:solidFill>
                <a:latin typeface="+mj-lt"/>
                <a:ea typeface="+mj-ea"/>
                <a:cs typeface="+mj-cs"/>
              </a:rPr>
              <a:t>CASE-ØVELSE: </a:t>
            </a:r>
            <a:br>
              <a:rPr lang="en-US" sz="2800" kern="1200" dirty="0">
                <a:solidFill>
                  <a:schemeClr val="tx1"/>
                </a:solidFill>
                <a:latin typeface="+mj-lt"/>
                <a:ea typeface="+mj-ea"/>
                <a:cs typeface="+mj-cs"/>
              </a:rPr>
            </a:br>
            <a:r>
              <a:rPr lang="en-US" sz="2800" kern="1200" dirty="0">
                <a:solidFill>
                  <a:schemeClr val="tx1"/>
                </a:solidFill>
                <a:latin typeface="+mj-lt"/>
                <a:ea typeface="+mj-ea"/>
                <a:cs typeface="+mj-cs"/>
              </a:rPr>
              <a:t>KOMMUNIKATION MELLEM VOKSEN OG BARN</a:t>
            </a:r>
          </a:p>
        </p:txBody>
      </p:sp>
      <p:sp>
        <p:nvSpPr>
          <p:cNvPr id="10" name="Rectangle 9">
            <a:extLst>
              <a:ext uri="{FF2B5EF4-FFF2-40B4-BE49-F238E27FC236}">
                <a16:creationId xmlns:a16="http://schemas.microsoft.com/office/drawing/2014/main" id="{90BB9581-2E1D-405D-AC21-AD669748D56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601" y="643467"/>
            <a:ext cx="5168390" cy="5546414"/>
          </a:xfrm>
          <a:prstGeom prst="rect">
            <a:avLst/>
          </a:prstGeom>
          <a:solidFill>
            <a:srgbClr val="FFFFFF"/>
          </a:solidFill>
          <a:ln w="6350" cap="sq" cmpd="sng" algn="ctr">
            <a:solidFill>
              <a:schemeClr val="tx1">
                <a:lumMod val="75000"/>
                <a:lumOff val="25000"/>
              </a:schemeClr>
            </a:solidFill>
            <a:prstDash val="solid"/>
            <a:miter lim="800000"/>
          </a:ln>
          <a:effectLst/>
        </p:spPr>
      </p:sp>
      <p:pic>
        <p:nvPicPr>
          <p:cNvPr id="8" name="Pladsholder til indhold 7" descr="Familie er sammen i haven om at samle blade"/>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08887" y="929810"/>
            <a:ext cx="3315818" cy="4973728"/>
          </a:xfrm>
        </p:spPr>
      </p:pic>
    </p:spTree>
    <p:extLst>
      <p:ext uri="{BB962C8B-B14F-4D97-AF65-F5344CB8AC3E}">
        <p14:creationId xmlns:p14="http://schemas.microsoft.com/office/powerpoint/2010/main" val="11213860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da-DK" dirty="0"/>
              <a:t>UNDERSTØTTELSE AF PLEJEBARNETS SKOLEGANG</a:t>
            </a:r>
          </a:p>
        </p:txBody>
      </p:sp>
      <p:sp>
        <p:nvSpPr>
          <p:cNvPr id="5" name="Undertitel 4"/>
          <p:cNvSpPr>
            <a:spLocks noGrp="1"/>
          </p:cNvSpPr>
          <p:nvPr>
            <p:ph type="subTitle" idx="1"/>
          </p:nvPr>
        </p:nvSpPr>
        <p:spPr/>
        <p:txBody>
          <a:bodyPr/>
          <a:lstStyle/>
          <a:p>
            <a:endParaRPr lang="da-DK"/>
          </a:p>
        </p:txBody>
      </p:sp>
    </p:spTree>
    <p:extLst>
      <p:ext uri="{BB962C8B-B14F-4D97-AF65-F5344CB8AC3E}">
        <p14:creationId xmlns:p14="http://schemas.microsoft.com/office/powerpoint/2010/main" val="25720860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3600" dirty="0"/>
              <a:t>HVILKEN BETYDNING HAR SKOLEGANG FOR ANBRAGTE BØRN OG UNGE</a:t>
            </a:r>
          </a:p>
        </p:txBody>
      </p:sp>
      <p:sp>
        <p:nvSpPr>
          <p:cNvPr id="3" name="Pladsholder til indhold 2"/>
          <p:cNvSpPr>
            <a:spLocks noGrp="1"/>
          </p:cNvSpPr>
          <p:nvPr>
            <p:ph idx="1"/>
          </p:nvPr>
        </p:nvSpPr>
        <p:spPr/>
        <p:txBody>
          <a:bodyPr>
            <a:normAutofit fontScale="85000" lnSpcReduction="20000"/>
          </a:bodyPr>
          <a:lstStyle/>
          <a:p>
            <a:pPr marL="0" indent="0">
              <a:buNone/>
            </a:pPr>
            <a:endParaRPr lang="da-DK" dirty="0"/>
          </a:p>
          <a:p>
            <a:pPr marL="0" indent="0">
              <a:buNone/>
            </a:pPr>
            <a:endParaRPr lang="da-DK" dirty="0"/>
          </a:p>
          <a:p>
            <a:pPr marL="0" indent="0">
              <a:buNone/>
            </a:pPr>
            <a:r>
              <a:rPr lang="da-DK" sz="3300" i="1" dirty="0"/>
              <a:t>En god skolegang er noget af det bedste, man kan hjælpe anbragte børn og unge til at få. Det øger deres livschancer og fungerer som en beskyttende faktor mod arbejdsløshed, kriminalitet og misbrug. Det er langt fra det eneste, de har behov for, men det er en af de vigtigste – og letteste – veje til at forebygge nederlag og styrke selvværd.</a:t>
            </a:r>
          </a:p>
          <a:p>
            <a:pPr marL="0" indent="0">
              <a:buNone/>
            </a:pPr>
            <a:endParaRPr lang="da-DK" sz="2800" dirty="0"/>
          </a:p>
          <a:p>
            <a:pPr marL="0" indent="0">
              <a:buNone/>
            </a:pPr>
            <a:r>
              <a:rPr lang="da-DK" sz="2800" dirty="0"/>
              <a:t>(Professor Bo </a:t>
            </a:r>
            <a:r>
              <a:rPr lang="da-DK" sz="2800" dirty="0" err="1"/>
              <a:t>Vinnerljung</a:t>
            </a:r>
            <a:r>
              <a:rPr lang="da-DK" sz="2800" dirty="0"/>
              <a:t> i Egmont-rapporten 2017, ”Vi kan godt! Styrk anbragte børns læring og livsduelighed”)</a:t>
            </a:r>
          </a:p>
          <a:p>
            <a:pPr marL="0" indent="0">
              <a:buNone/>
            </a:pPr>
            <a:endParaRPr lang="da-DK" dirty="0"/>
          </a:p>
        </p:txBody>
      </p:sp>
    </p:spTree>
    <p:extLst>
      <p:ext uri="{BB962C8B-B14F-4D97-AF65-F5344CB8AC3E}">
        <p14:creationId xmlns:p14="http://schemas.microsoft.com/office/powerpoint/2010/main" val="15620075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600" dirty="0"/>
              <a:t>FORSKNING OM ANBRAGTES SKOLEGANG</a:t>
            </a:r>
          </a:p>
        </p:txBody>
      </p:sp>
      <p:sp>
        <p:nvSpPr>
          <p:cNvPr id="3" name="Pladsholder til indhold 2"/>
          <p:cNvSpPr>
            <a:spLocks noGrp="1"/>
          </p:cNvSpPr>
          <p:nvPr>
            <p:ph idx="1"/>
          </p:nvPr>
        </p:nvSpPr>
        <p:spPr/>
        <p:txBody>
          <a:bodyPr>
            <a:normAutofit fontScale="70000" lnSpcReduction="20000"/>
          </a:bodyPr>
          <a:lstStyle/>
          <a:p>
            <a:r>
              <a:rPr lang="da-DK" dirty="0"/>
              <a:t>Skolegang er en af de vigtigste beskyttende faktorer i forhold til at klare sig godt – både på kort og lang sigt.  </a:t>
            </a:r>
          </a:p>
          <a:p>
            <a:r>
              <a:rPr lang="da-DK" dirty="0"/>
              <a:t>Samtidig er det veldokumenteret, at anbragte børn og unge på en række områder klarer sig dårligere end almindelige børn og unge:   </a:t>
            </a:r>
          </a:p>
          <a:p>
            <a:pPr marL="0" indent="0">
              <a:buNone/>
            </a:pPr>
            <a:endParaRPr lang="da-DK" dirty="0"/>
          </a:p>
          <a:p>
            <a:pPr>
              <a:buFontTx/>
              <a:buChar char="-"/>
            </a:pPr>
            <a:r>
              <a:rPr lang="da-DK" dirty="0"/>
              <a:t>Næsten halvdelen af alle anbragte børn og unge tager ikke folkeskolens afgangseksamen.</a:t>
            </a:r>
          </a:p>
          <a:p>
            <a:pPr>
              <a:buFontTx/>
              <a:buChar char="-"/>
            </a:pPr>
            <a:r>
              <a:rPr lang="da-DK" dirty="0"/>
              <a:t>Under halvdelen går direkte videre på en ungdomsuddannelse.</a:t>
            </a:r>
          </a:p>
          <a:p>
            <a:pPr>
              <a:buFontTx/>
              <a:buChar char="-"/>
            </a:pPr>
            <a:r>
              <a:rPr lang="da-DK" dirty="0"/>
              <a:t>Seks år efter grundskolen har kun hver 5. en ungdomsuddannelse.</a:t>
            </a:r>
          </a:p>
          <a:p>
            <a:pPr>
              <a:buFontTx/>
              <a:buChar char="-"/>
            </a:pPr>
            <a:r>
              <a:rPr lang="da-DK" dirty="0"/>
              <a:t>Som 30-årige står 2 ud af 3 tidligere anbragte uden en kompetencegivende uddannelse.</a:t>
            </a:r>
          </a:p>
          <a:p>
            <a:pPr>
              <a:buFontTx/>
              <a:buChar char="-"/>
            </a:pPr>
            <a:r>
              <a:rPr lang="da-DK" dirty="0"/>
              <a:t>Som 30-årige er halvdelen på offentlig forsørgelse.</a:t>
            </a:r>
          </a:p>
          <a:p>
            <a:pPr marL="0" indent="0">
              <a:buNone/>
            </a:pPr>
            <a:endParaRPr lang="da-DK" dirty="0"/>
          </a:p>
          <a:p>
            <a:pPr marL="0" indent="0">
              <a:buNone/>
            </a:pPr>
            <a:r>
              <a:rPr lang="da-DK" sz="2900" dirty="0"/>
              <a:t>(Egmontfonden, 2017)</a:t>
            </a:r>
          </a:p>
          <a:p>
            <a:pPr marL="0" indent="0">
              <a:buNone/>
            </a:pPr>
            <a:endParaRPr lang="da-DK" dirty="0"/>
          </a:p>
        </p:txBody>
      </p:sp>
    </p:spTree>
    <p:extLst>
      <p:ext uri="{BB962C8B-B14F-4D97-AF65-F5344CB8AC3E}">
        <p14:creationId xmlns:p14="http://schemas.microsoft.com/office/powerpoint/2010/main" val="4212935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TAB, SORG OG KRISE HOS PLEJEBØRN</a:t>
            </a:r>
          </a:p>
        </p:txBody>
      </p:sp>
      <p:sp>
        <p:nvSpPr>
          <p:cNvPr id="3" name="Pladsholder til indhold 2"/>
          <p:cNvSpPr>
            <a:spLocks noGrp="1"/>
          </p:cNvSpPr>
          <p:nvPr>
            <p:ph idx="1"/>
          </p:nvPr>
        </p:nvSpPr>
        <p:spPr/>
        <p:txBody>
          <a:bodyPr>
            <a:normAutofit/>
          </a:bodyPr>
          <a:lstStyle/>
          <a:p>
            <a:r>
              <a:rPr lang="da-DK" sz="2800" dirty="0"/>
              <a:t>Barnet vil opleve tab og sorg, når det bliver anbragt, uanset omfanget af svigt fra forældrene. </a:t>
            </a:r>
          </a:p>
          <a:p>
            <a:r>
              <a:rPr lang="da-DK" sz="2800" dirty="0"/>
              <a:t>Barnet vil derfor ofte være i krise, når det bliver anbragt. </a:t>
            </a:r>
          </a:p>
          <a:p>
            <a:r>
              <a:rPr lang="da-DK" sz="2800" dirty="0"/>
              <a:t>Sorgen og krisen viser sig kropsligt, følelsesmæssigt, tankemæssigt og socialt. </a:t>
            </a:r>
          </a:p>
          <a:p>
            <a:r>
              <a:rPr lang="da-DK" sz="2800" dirty="0"/>
              <a:t>Alle sorg- og kriseoplevelser er unikke, og det samme gælder de skridt, der skal tages for at komme igennem sorgen. </a:t>
            </a:r>
          </a:p>
        </p:txBody>
      </p:sp>
    </p:spTree>
    <p:extLst>
      <p:ext uri="{BB962C8B-B14F-4D97-AF65-F5344CB8AC3E}">
        <p14:creationId xmlns:p14="http://schemas.microsoft.com/office/powerpoint/2010/main" val="22144349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3600" dirty="0"/>
              <a:t>FORKLARINGER PÅ, HVORFOR ANBRAGTE BØRN OG UNGE KLARER SIG DÅRLIGERE </a:t>
            </a:r>
          </a:p>
        </p:txBody>
      </p:sp>
      <p:sp>
        <p:nvSpPr>
          <p:cNvPr id="3" name="Pladsholder til indhold 2"/>
          <p:cNvSpPr>
            <a:spLocks noGrp="1"/>
          </p:cNvSpPr>
          <p:nvPr>
            <p:ph idx="1"/>
          </p:nvPr>
        </p:nvSpPr>
        <p:spPr/>
        <p:txBody>
          <a:bodyPr/>
          <a:lstStyle/>
          <a:p>
            <a:pPr marL="0" indent="0">
              <a:buNone/>
            </a:pPr>
            <a:r>
              <a:rPr lang="da-DK" sz="2800" dirty="0"/>
              <a:t>Noget af det, som forskningen peger på, er: </a:t>
            </a:r>
          </a:p>
          <a:p>
            <a:pPr marL="0" indent="0">
              <a:buNone/>
            </a:pPr>
            <a:endParaRPr lang="da-DK" sz="2800" dirty="0"/>
          </a:p>
          <a:p>
            <a:r>
              <a:rPr lang="da-DK" sz="2800" dirty="0"/>
              <a:t>Manglende fokus på vigtigheden af skolegang. </a:t>
            </a:r>
          </a:p>
          <a:p>
            <a:r>
              <a:rPr lang="da-DK" sz="2800" dirty="0"/>
              <a:t>Skoleskift, fravær, skolepauser. </a:t>
            </a:r>
          </a:p>
          <a:p>
            <a:r>
              <a:rPr lang="da-DK" sz="2800" dirty="0"/>
              <a:t>Lave forventninger.</a:t>
            </a:r>
          </a:p>
          <a:p>
            <a:endParaRPr lang="da-DK" dirty="0"/>
          </a:p>
          <a:p>
            <a:pPr marL="0" indent="0">
              <a:buNone/>
            </a:pPr>
            <a:r>
              <a:rPr lang="da-DK" sz="2400" dirty="0"/>
              <a:t>(se fx Bryderup, 2017, og Egmontfonden, 2017)</a:t>
            </a:r>
          </a:p>
        </p:txBody>
      </p:sp>
    </p:spTree>
    <p:extLst>
      <p:ext uri="{BB962C8B-B14F-4D97-AF65-F5344CB8AC3E}">
        <p14:creationId xmlns:p14="http://schemas.microsoft.com/office/powerpoint/2010/main" val="42051331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000" dirty="0"/>
              <a:t>ANBRAGTE BØRNS PERSPEKTIVER PÅ SKOLEGANG</a:t>
            </a:r>
          </a:p>
        </p:txBody>
      </p:sp>
      <p:sp>
        <p:nvSpPr>
          <p:cNvPr id="3" name="Pladsholder til indhold 2"/>
          <p:cNvSpPr>
            <a:spLocks noGrp="1"/>
          </p:cNvSpPr>
          <p:nvPr>
            <p:ph idx="1"/>
          </p:nvPr>
        </p:nvSpPr>
        <p:spPr/>
        <p:txBody>
          <a:bodyPr>
            <a:normAutofit fontScale="77500" lnSpcReduction="20000"/>
          </a:bodyPr>
          <a:lstStyle/>
          <a:p>
            <a:pPr lvl="0"/>
            <a:r>
              <a:rPr lang="da-DK" sz="3500" dirty="0"/>
              <a:t>Bliv bedre til at lytte til vores ønsker.</a:t>
            </a:r>
          </a:p>
          <a:p>
            <a:pPr lvl="0"/>
            <a:r>
              <a:rPr lang="da-DK" sz="3500" dirty="0"/>
              <a:t>Stil højere faglige krav, og hav forventninger til os.</a:t>
            </a:r>
          </a:p>
          <a:p>
            <a:pPr lvl="0"/>
            <a:r>
              <a:rPr lang="da-DK" sz="3500" dirty="0"/>
              <a:t>Tro på, at vi kan, og udfordr os – mød os ikke kun med omsorg.</a:t>
            </a:r>
          </a:p>
          <a:p>
            <a:pPr lvl="0"/>
            <a:r>
              <a:rPr lang="da-DK" sz="3500" dirty="0"/>
              <a:t>Støt os i ikke at give op, når noget i skolen føles svært.</a:t>
            </a:r>
          </a:p>
          <a:p>
            <a:pPr lvl="0"/>
            <a:r>
              <a:rPr lang="da-DK" sz="3500" dirty="0"/>
              <a:t>Interessér jer for vores skolegang, og spørg til skoledagen og lektier.</a:t>
            </a:r>
          </a:p>
          <a:p>
            <a:pPr lvl="0"/>
            <a:r>
              <a:rPr lang="da-DK" sz="3500" dirty="0"/>
              <a:t>Læg et mildt pres på os for at gøre en indsats i skolen.</a:t>
            </a:r>
          </a:p>
          <a:p>
            <a:pPr lvl="0"/>
            <a:r>
              <a:rPr lang="da-DK" sz="3500" dirty="0"/>
              <a:t>Skab trygge og faste rammer om skolegang.</a:t>
            </a:r>
          </a:p>
          <a:p>
            <a:pPr marL="0" lvl="0" indent="0">
              <a:buNone/>
            </a:pPr>
            <a:endParaRPr lang="da-DK" dirty="0"/>
          </a:p>
          <a:p>
            <a:pPr marL="0" indent="0">
              <a:buNone/>
            </a:pPr>
            <a:r>
              <a:rPr lang="da-DK" sz="2800" dirty="0"/>
              <a:t>(Egmontfondens børnetopmøde 2017)</a:t>
            </a:r>
          </a:p>
          <a:p>
            <a:endParaRPr lang="da-DK" dirty="0"/>
          </a:p>
        </p:txBody>
      </p:sp>
    </p:spTree>
    <p:extLst>
      <p:ext uri="{BB962C8B-B14F-4D97-AF65-F5344CB8AC3E}">
        <p14:creationId xmlns:p14="http://schemas.microsoft.com/office/powerpoint/2010/main" val="11834756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3600" dirty="0"/>
              <a:t>PLEJEFORÆLDRES STØTTE TIL PLEJEBARNETS SKOLEGANG</a:t>
            </a:r>
          </a:p>
        </p:txBody>
      </p:sp>
      <p:sp>
        <p:nvSpPr>
          <p:cNvPr id="3" name="Pladsholder til indhold 2"/>
          <p:cNvSpPr>
            <a:spLocks noGrp="1"/>
          </p:cNvSpPr>
          <p:nvPr>
            <p:ph idx="1"/>
          </p:nvPr>
        </p:nvSpPr>
        <p:spPr/>
        <p:txBody>
          <a:bodyPr>
            <a:normAutofit fontScale="85000" lnSpcReduction="20000"/>
          </a:bodyPr>
          <a:lstStyle/>
          <a:p>
            <a:r>
              <a:rPr lang="da-DK" dirty="0"/>
              <a:t>Styrk plejebarnets oplevelse af at høre til i familien.</a:t>
            </a:r>
          </a:p>
          <a:p>
            <a:pPr lvl="0"/>
            <a:r>
              <a:rPr lang="da-DK" dirty="0"/>
              <a:t>Se styrkerne hos barnet, og hav positive forventninger til plejebarnets evner og muligheder.</a:t>
            </a:r>
          </a:p>
          <a:p>
            <a:r>
              <a:rPr lang="da-DK" dirty="0"/>
              <a:t>Fremhæv værdien af at lære noget og gå i skole.</a:t>
            </a:r>
          </a:p>
          <a:p>
            <a:pPr lvl="0"/>
            <a:r>
              <a:rPr lang="da-DK" dirty="0"/>
              <a:t>Se og læs nyheder sammen med jeres plejebarn, læs bøger og interessér jer sammen for samfundet.</a:t>
            </a:r>
          </a:p>
          <a:p>
            <a:pPr lvl="0"/>
            <a:r>
              <a:rPr lang="da-DK" dirty="0"/>
              <a:t>Sørg for, at jeres plejebarn kommer i skole hver dag.</a:t>
            </a:r>
          </a:p>
          <a:p>
            <a:pPr lvl="0"/>
            <a:r>
              <a:rPr lang="da-DK" dirty="0"/>
              <a:t>Støt jeres plejebarn med lektier. Hvis I har svært ved at hjælpe, så sørg for, at barnet får hjælp fra andre.</a:t>
            </a:r>
          </a:p>
          <a:p>
            <a:r>
              <a:rPr lang="da-DK" dirty="0"/>
              <a:t>Bidrag konstruktivt til samarbejdet med andre omkring skolen.</a:t>
            </a:r>
          </a:p>
          <a:p>
            <a:pPr marL="0" indent="0">
              <a:buNone/>
            </a:pPr>
            <a:endParaRPr lang="da-DK" dirty="0"/>
          </a:p>
        </p:txBody>
      </p:sp>
    </p:spTree>
    <p:extLst>
      <p:ext uri="{BB962C8B-B14F-4D97-AF65-F5344CB8AC3E}">
        <p14:creationId xmlns:p14="http://schemas.microsoft.com/office/powerpoint/2010/main" val="34194698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da-DK" dirty="0"/>
              <a:t>FÆLLESSKABER OG RELATIONER</a:t>
            </a:r>
          </a:p>
        </p:txBody>
      </p:sp>
      <p:sp>
        <p:nvSpPr>
          <p:cNvPr id="5" name="Undertitel 4"/>
          <p:cNvSpPr>
            <a:spLocks noGrp="1"/>
          </p:cNvSpPr>
          <p:nvPr>
            <p:ph type="subTitle" idx="1"/>
          </p:nvPr>
        </p:nvSpPr>
        <p:spPr/>
        <p:txBody>
          <a:bodyPr/>
          <a:lstStyle/>
          <a:p>
            <a:endParaRPr lang="da-DK"/>
          </a:p>
        </p:txBody>
      </p:sp>
    </p:spTree>
    <p:extLst>
      <p:ext uri="{BB962C8B-B14F-4D97-AF65-F5344CB8AC3E}">
        <p14:creationId xmlns:p14="http://schemas.microsoft.com/office/powerpoint/2010/main" val="42811721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VENSKABER OG FRITIDSAKTIVITETER – PLEJEBØRNS PERSPEKTIVER</a:t>
            </a:r>
          </a:p>
        </p:txBody>
      </p:sp>
      <p:sp>
        <p:nvSpPr>
          <p:cNvPr id="3" name="Pladsholder til indhold 2"/>
          <p:cNvSpPr>
            <a:spLocks noGrp="1"/>
          </p:cNvSpPr>
          <p:nvPr>
            <p:ph idx="1"/>
          </p:nvPr>
        </p:nvSpPr>
        <p:spPr/>
        <p:txBody>
          <a:bodyPr>
            <a:normAutofit fontScale="92500" lnSpcReduction="10000"/>
          </a:bodyPr>
          <a:lstStyle/>
          <a:p>
            <a:pPr marL="0" lvl="0" indent="0">
              <a:buNone/>
            </a:pPr>
            <a:r>
              <a:rPr lang="da-DK" sz="2800" dirty="0"/>
              <a:t>Anbragte børn og unge fremhæver følgende om, hvad der ”virker” for dem i forhold til venskaber og fritidsaktiviteter: </a:t>
            </a:r>
          </a:p>
          <a:p>
            <a:pPr lvl="0"/>
            <a:r>
              <a:rPr lang="da-DK" sz="2800" dirty="0"/>
              <a:t>Når der ikke er for mange regler om besøg udefra.</a:t>
            </a:r>
          </a:p>
          <a:p>
            <a:pPr lvl="0"/>
            <a:r>
              <a:rPr lang="da-DK" sz="2800" dirty="0"/>
              <a:t>Når man får støtte til at bevare kontakten til gamle, gode venner.</a:t>
            </a:r>
          </a:p>
          <a:p>
            <a:pPr lvl="0"/>
            <a:r>
              <a:rPr lang="da-DK" sz="2800" dirty="0"/>
              <a:t>Når man får støtte til at bryde med dårlige venner og vaner.</a:t>
            </a:r>
          </a:p>
          <a:p>
            <a:pPr lvl="0"/>
            <a:r>
              <a:rPr lang="da-DK" sz="2800" dirty="0"/>
              <a:t>Når man har adgang til mobil og internet, så man kan være i kontakt med vennerne.</a:t>
            </a:r>
          </a:p>
          <a:p>
            <a:pPr lvl="0"/>
            <a:r>
              <a:rPr lang="da-DK" sz="2800" dirty="0"/>
              <a:t>Når der er penge nok til fritidsfornøjelser.</a:t>
            </a:r>
          </a:p>
          <a:p>
            <a:pPr marL="0" indent="0">
              <a:buNone/>
            </a:pPr>
            <a:r>
              <a:rPr lang="da-DK" sz="2600" dirty="0"/>
              <a:t>(Børnerådet, 2012)</a:t>
            </a:r>
          </a:p>
          <a:p>
            <a:pPr marL="0" indent="0">
              <a:buNone/>
            </a:pPr>
            <a:endParaRPr lang="da-DK" dirty="0"/>
          </a:p>
        </p:txBody>
      </p:sp>
    </p:spTree>
    <p:extLst>
      <p:ext uri="{BB962C8B-B14F-4D97-AF65-F5344CB8AC3E}">
        <p14:creationId xmlns:p14="http://schemas.microsoft.com/office/powerpoint/2010/main" val="39262843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SOCIALE MEDIERS BETYDNING</a:t>
            </a:r>
          </a:p>
        </p:txBody>
      </p:sp>
      <p:sp>
        <p:nvSpPr>
          <p:cNvPr id="3" name="Pladsholder til indhold 2"/>
          <p:cNvSpPr>
            <a:spLocks noGrp="1"/>
          </p:cNvSpPr>
          <p:nvPr>
            <p:ph idx="1"/>
          </p:nvPr>
        </p:nvSpPr>
        <p:spPr/>
        <p:txBody>
          <a:bodyPr/>
          <a:lstStyle/>
          <a:p>
            <a:r>
              <a:rPr lang="da-DK" dirty="0"/>
              <a:t>Sociale medier spiller en afgørende rolle i børn og unges sociale liv. </a:t>
            </a:r>
          </a:p>
          <a:p>
            <a:r>
              <a:rPr lang="da-DK" dirty="0"/>
              <a:t>Gennem sociale medier kan børn og unge indgå i virtuelle fællesskaber.</a:t>
            </a:r>
          </a:p>
          <a:p>
            <a:r>
              <a:rPr lang="da-DK" dirty="0"/>
              <a:t>Gennem sociale medier kan anbragte børn og unge holde forbindelsen med familie og venner. </a:t>
            </a:r>
          </a:p>
        </p:txBody>
      </p:sp>
    </p:spTree>
    <p:extLst>
      <p:ext uri="{BB962C8B-B14F-4D97-AF65-F5344CB8AC3E}">
        <p14:creationId xmlns:p14="http://schemas.microsoft.com/office/powerpoint/2010/main" val="41481109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dirty="0"/>
              <a:t>UDSATTE BØRN OG UNGE PÅ SOCIALE MEDIER</a:t>
            </a:r>
          </a:p>
        </p:txBody>
      </p:sp>
      <p:sp>
        <p:nvSpPr>
          <p:cNvPr id="3" name="Pladsholder til indhold 2"/>
          <p:cNvSpPr>
            <a:spLocks noGrp="1"/>
          </p:cNvSpPr>
          <p:nvPr>
            <p:ph idx="1"/>
          </p:nvPr>
        </p:nvSpPr>
        <p:spPr/>
        <p:txBody>
          <a:bodyPr/>
          <a:lstStyle/>
          <a:p>
            <a:endParaRPr lang="da-DK" dirty="0"/>
          </a:p>
          <a:p>
            <a:r>
              <a:rPr lang="da-DK" dirty="0"/>
              <a:t>Sociale medier er både en ressource og en risikofaktor i anbragte børn og unges liv. </a:t>
            </a:r>
          </a:p>
          <a:p>
            <a:r>
              <a:rPr lang="da-DK" dirty="0"/>
              <a:t>Børn og unge med ringe adgang til venskaber får gennem sociale medier styrket omgangen med ligesindede. </a:t>
            </a:r>
          </a:p>
          <a:p>
            <a:r>
              <a:rPr lang="da-DK" dirty="0"/>
              <a:t>Omsorgssvigtede børn og unge har større risiko for at blive krænket på nettet. </a:t>
            </a:r>
          </a:p>
        </p:txBody>
      </p:sp>
    </p:spTree>
    <p:extLst>
      <p:ext uri="{BB962C8B-B14F-4D97-AF65-F5344CB8AC3E}">
        <p14:creationId xmlns:p14="http://schemas.microsoft.com/office/powerpoint/2010/main" val="6430094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3200" dirty="0"/>
              <a:t>SOCIALE MEDIER – HVORDAN KAN PLEJEFORÆLDRE UNDERSTØTTE PLEJEBARNET</a:t>
            </a:r>
          </a:p>
        </p:txBody>
      </p:sp>
      <p:sp>
        <p:nvSpPr>
          <p:cNvPr id="3" name="Pladsholder til indhold 2"/>
          <p:cNvSpPr>
            <a:spLocks noGrp="1"/>
          </p:cNvSpPr>
          <p:nvPr>
            <p:ph idx="1"/>
          </p:nvPr>
        </p:nvSpPr>
        <p:spPr/>
        <p:txBody>
          <a:bodyPr>
            <a:normAutofit lnSpcReduction="10000"/>
          </a:bodyPr>
          <a:lstStyle/>
          <a:p>
            <a:pPr marL="0" indent="0">
              <a:buNone/>
            </a:pPr>
            <a:endParaRPr lang="da-DK" sz="2800" dirty="0"/>
          </a:p>
          <a:p>
            <a:r>
              <a:rPr lang="da-DK" sz="2800" dirty="0"/>
              <a:t>Plejebørns digitale liv har brug for ekstra opmærksomhed, idet deres risiko på nettet er større. </a:t>
            </a:r>
          </a:p>
          <a:p>
            <a:pPr marL="0" indent="0">
              <a:buNone/>
            </a:pPr>
            <a:endParaRPr lang="da-DK" sz="2800" dirty="0"/>
          </a:p>
          <a:p>
            <a:pPr marL="0" indent="0">
              <a:buNone/>
            </a:pPr>
            <a:r>
              <a:rPr lang="da-DK" sz="2800" dirty="0"/>
              <a:t>Plejeforældre kan: </a:t>
            </a:r>
          </a:p>
          <a:p>
            <a:r>
              <a:rPr lang="da-DK" sz="2800" dirty="0"/>
              <a:t>Engagere sig i og omkring de sociale medier, så de ved, hvad der sker, og kan støtte barnet, når der er behov for det. </a:t>
            </a:r>
          </a:p>
          <a:p>
            <a:r>
              <a:rPr lang="da-DK" sz="2800" dirty="0"/>
              <a:t>Være særlig opmærksom på barnets kommunikation og færden på nettet. </a:t>
            </a:r>
          </a:p>
        </p:txBody>
      </p:sp>
    </p:spTree>
    <p:extLst>
      <p:ext uri="{BB962C8B-B14F-4D97-AF65-F5344CB8AC3E}">
        <p14:creationId xmlns:p14="http://schemas.microsoft.com/office/powerpoint/2010/main" val="37472319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12FA4F3-25BF-42E3-9625-E48D0E2380FD}"/>
              </a:ext>
            </a:extLst>
          </p:cNvPr>
          <p:cNvSpPr>
            <a:spLocks noGrp="1"/>
          </p:cNvSpPr>
          <p:nvPr>
            <p:ph type="title"/>
          </p:nvPr>
        </p:nvSpPr>
        <p:spPr>
          <a:xfrm>
            <a:off x="505678" y="914401"/>
            <a:ext cx="2743200" cy="2887579"/>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Pause</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ladsholder til indhold 4" descr="Smilende ansigt med massiv udfyldning">
            <a:extLst>
              <a:ext uri="{FF2B5EF4-FFF2-40B4-BE49-F238E27FC236}">
                <a16:creationId xmlns:a16="http://schemas.microsoft.com/office/drawing/2014/main" id="{D156248C-0885-4483-BF3D-70ED3B7435FE}"/>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4117647" y="492573"/>
            <a:ext cx="4410597" cy="5880796"/>
          </a:xfrm>
          <a:prstGeom prst="rect">
            <a:avLst/>
          </a:prstGeom>
        </p:spPr>
      </p:pic>
    </p:spTree>
    <p:extLst>
      <p:ext uri="{BB962C8B-B14F-4D97-AF65-F5344CB8AC3E}">
        <p14:creationId xmlns:p14="http://schemas.microsoft.com/office/powerpoint/2010/main" val="11136666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OPSUMMERING AF DAGENS EMNER</a:t>
            </a:r>
          </a:p>
        </p:txBody>
      </p:sp>
      <p:sp>
        <p:nvSpPr>
          <p:cNvPr id="3" name="Pladsholder til indhold 2"/>
          <p:cNvSpPr>
            <a:spLocks noGrp="1"/>
          </p:cNvSpPr>
          <p:nvPr>
            <p:ph idx="1"/>
          </p:nvPr>
        </p:nvSpPr>
        <p:spPr/>
        <p:txBody>
          <a:bodyPr>
            <a:noAutofit/>
          </a:bodyPr>
          <a:lstStyle/>
          <a:p>
            <a:pPr marL="0" indent="0">
              <a:buNone/>
            </a:pPr>
            <a:r>
              <a:rPr lang="da-DK" sz="1800" dirty="0"/>
              <a:t>Tab, sorg og krise:</a:t>
            </a:r>
          </a:p>
          <a:p>
            <a:r>
              <a:rPr lang="da-DK" sz="1800" dirty="0"/>
              <a:t>Mange børn vil, ved anbringelsen, være i krise.</a:t>
            </a:r>
          </a:p>
          <a:p>
            <a:r>
              <a:rPr lang="da-DK" sz="1800" dirty="0"/>
              <a:t>Uanset, hvor dårlige erfaringer barnet har med omsorgspersonerne, oplever det tab og sorg i starten af anbringelsen.</a:t>
            </a:r>
          </a:p>
          <a:p>
            <a:pPr lvl="0"/>
            <a:r>
              <a:rPr lang="da-DK" sz="1800" dirty="0"/>
              <a:t>Plejeforældre kan støtte et plejebarn i sorg og krise ved at skabe tryghed og kontinuitet i hverdagen, hjælpe plejebarnet med at håndtere svære følelser og ved en åben og ærlig kommunikation med barnet.</a:t>
            </a:r>
          </a:p>
          <a:p>
            <a:endParaRPr lang="da-DK" sz="1800" dirty="0"/>
          </a:p>
          <a:p>
            <a:pPr marL="0" indent="0">
              <a:buNone/>
            </a:pPr>
            <a:r>
              <a:rPr lang="da-DK" sz="1800" dirty="0"/>
              <a:t>Forældresamarbejde:</a:t>
            </a:r>
          </a:p>
          <a:p>
            <a:r>
              <a:rPr lang="da-DK" sz="1800" dirty="0"/>
              <a:t>Plejebarnets kontakt til familie og netværk og samarbejdet omkring dette er af afgørende betydning for stabiliteten af anbringelsen og barnets trivsel og udviklingsmuligheder.</a:t>
            </a:r>
          </a:p>
          <a:p>
            <a:r>
              <a:rPr lang="da-DK" sz="1800" dirty="0"/>
              <a:t>Plejeforældre kan bidrage til et konstruktivt samarbejde ved at anerkende barnets forældre som en vigtig del af barnets liv og ved at inddrage dem i hverdagen.</a:t>
            </a:r>
          </a:p>
        </p:txBody>
      </p:sp>
    </p:spTree>
    <p:extLst>
      <p:ext uri="{BB962C8B-B14F-4D97-AF65-F5344CB8AC3E}">
        <p14:creationId xmlns:p14="http://schemas.microsoft.com/office/powerpoint/2010/main" val="908967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KRISE</a:t>
            </a:r>
          </a:p>
        </p:txBody>
      </p:sp>
      <p:sp>
        <p:nvSpPr>
          <p:cNvPr id="3" name="Pladsholder til indhold 2"/>
          <p:cNvSpPr>
            <a:spLocks noGrp="1"/>
          </p:cNvSpPr>
          <p:nvPr>
            <p:ph idx="1"/>
          </p:nvPr>
        </p:nvSpPr>
        <p:spPr/>
        <p:txBody>
          <a:bodyPr>
            <a:normAutofit fontScale="92500" lnSpcReduction="10000"/>
          </a:bodyPr>
          <a:lstStyle/>
          <a:p>
            <a:pPr marL="0" indent="0">
              <a:buNone/>
            </a:pPr>
            <a:r>
              <a:rPr lang="da-DK" sz="2800" dirty="0"/>
              <a:t>Hvad er en krise: </a:t>
            </a:r>
          </a:p>
          <a:p>
            <a:pPr marL="0" indent="0">
              <a:buNone/>
            </a:pPr>
            <a:endParaRPr lang="da-DK" sz="2800" dirty="0"/>
          </a:p>
          <a:p>
            <a:r>
              <a:rPr lang="da-DK" sz="2800" dirty="0"/>
              <a:t>En pludselig indtrædende forstyrrelse af den normale livskvalitet og det kontinuerte livsforløb – en sjæleforstyrrelse. Man mister orienteringen og rystes i sin grundvold (Jacobsen, 2009).</a:t>
            </a:r>
          </a:p>
          <a:p>
            <a:pPr marL="0" indent="0">
              <a:buNone/>
            </a:pPr>
            <a:endParaRPr lang="da-DK" sz="2800" dirty="0"/>
          </a:p>
          <a:p>
            <a:r>
              <a:rPr lang="da-DK" sz="2800" dirty="0"/>
              <a:t>Man står i en krise, når man er kommet i en livssituation, hvor ens tidligere erfaringer og indlærte reaktionsmønstre ikke er tilstrækkelige til, at man kan beherske situationen (</a:t>
            </a:r>
            <a:r>
              <a:rPr lang="da-DK" sz="2800" dirty="0" err="1"/>
              <a:t>Cullberg</a:t>
            </a:r>
            <a:r>
              <a:rPr lang="da-DK" sz="2800" dirty="0"/>
              <a:t>, 2007). </a:t>
            </a:r>
          </a:p>
        </p:txBody>
      </p:sp>
    </p:spTree>
    <p:extLst>
      <p:ext uri="{BB962C8B-B14F-4D97-AF65-F5344CB8AC3E}">
        <p14:creationId xmlns:p14="http://schemas.microsoft.com/office/powerpoint/2010/main" val="33740286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OPSUMMERING AF DAGENS EMNER</a:t>
            </a:r>
          </a:p>
        </p:txBody>
      </p:sp>
      <p:sp>
        <p:nvSpPr>
          <p:cNvPr id="3" name="Pladsholder til indhold 2"/>
          <p:cNvSpPr>
            <a:spLocks noGrp="1"/>
          </p:cNvSpPr>
          <p:nvPr>
            <p:ph idx="1"/>
          </p:nvPr>
        </p:nvSpPr>
        <p:spPr/>
        <p:txBody>
          <a:bodyPr>
            <a:normAutofit/>
          </a:bodyPr>
          <a:lstStyle/>
          <a:p>
            <a:pPr marL="0" indent="0">
              <a:buNone/>
            </a:pPr>
            <a:r>
              <a:rPr lang="da-DK" sz="1900" dirty="0"/>
              <a:t>Inddragelse, selv- og medbestemmelse:</a:t>
            </a:r>
          </a:p>
          <a:p>
            <a:pPr lvl="0"/>
            <a:r>
              <a:rPr lang="da-DK" sz="1900" dirty="0"/>
              <a:t>Anbragte børn har ret til inddragelse, selv- og medbestemmelse, og det er en vigtig opgave for plejeforældre at understøtte dette. </a:t>
            </a:r>
          </a:p>
          <a:p>
            <a:pPr lvl="0"/>
            <a:r>
              <a:rPr lang="da-DK" sz="1900" dirty="0"/>
              <a:t>Det handler bl.a. om at respektere plejebarnet og give det indflydelse og medbestemmelse i hverdagen i plejefamilien. </a:t>
            </a:r>
          </a:p>
          <a:p>
            <a:pPr marL="0" indent="0">
              <a:buNone/>
            </a:pPr>
            <a:endParaRPr lang="da-DK" sz="1900" dirty="0"/>
          </a:p>
          <a:p>
            <a:pPr marL="0" indent="0">
              <a:buNone/>
            </a:pPr>
            <a:r>
              <a:rPr lang="da-DK" sz="1900" dirty="0"/>
              <a:t>Kommunikation og konfliktforståelse:</a:t>
            </a:r>
          </a:p>
          <a:p>
            <a:pPr lvl="0"/>
            <a:r>
              <a:rPr lang="da-DK" sz="1900" dirty="0"/>
              <a:t>I en plejefamilie er der forholdsvis stor risiko for konflikter.</a:t>
            </a:r>
          </a:p>
          <a:p>
            <a:pPr lvl="0"/>
            <a:r>
              <a:rPr lang="da-DK" sz="1900" dirty="0"/>
              <a:t>Konflikter er i sig selv hverken positive eller negative. </a:t>
            </a:r>
          </a:p>
          <a:p>
            <a:pPr lvl="0"/>
            <a:r>
              <a:rPr lang="da-DK" sz="1900" dirty="0"/>
              <a:t>Konflikter kan dog være ødelæggende for relationen til plejebarnet, hvis de ikke håndteres på en konstruktiv måde af plejeforældrene.</a:t>
            </a:r>
          </a:p>
          <a:p>
            <a:r>
              <a:rPr lang="da-DK" sz="1900" dirty="0"/>
              <a:t>Det er bl.a. centralt at skabe et godt samarbejde med plejebarnet. Et godt samarbejde kan understøttes af en god kommunikation og positivt samvær. </a:t>
            </a:r>
          </a:p>
          <a:p>
            <a:pPr marL="0" indent="0">
              <a:buNone/>
            </a:pPr>
            <a:endParaRPr lang="da-DK" dirty="0"/>
          </a:p>
        </p:txBody>
      </p:sp>
    </p:spTree>
    <p:extLst>
      <p:ext uri="{BB962C8B-B14F-4D97-AF65-F5344CB8AC3E}">
        <p14:creationId xmlns:p14="http://schemas.microsoft.com/office/powerpoint/2010/main" val="8782407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OPSUMMERING AF DAGENS EMNER</a:t>
            </a:r>
          </a:p>
        </p:txBody>
      </p:sp>
      <p:sp>
        <p:nvSpPr>
          <p:cNvPr id="3" name="Pladsholder til indhold 2"/>
          <p:cNvSpPr>
            <a:spLocks noGrp="1"/>
          </p:cNvSpPr>
          <p:nvPr>
            <p:ph idx="1"/>
          </p:nvPr>
        </p:nvSpPr>
        <p:spPr/>
        <p:txBody>
          <a:bodyPr>
            <a:normAutofit fontScale="62500" lnSpcReduction="20000"/>
          </a:bodyPr>
          <a:lstStyle/>
          <a:p>
            <a:pPr marL="0" indent="0">
              <a:buNone/>
            </a:pPr>
            <a:r>
              <a:rPr lang="da-DK" dirty="0"/>
              <a:t>Skolegang, uddannelse og beskæftigelse:</a:t>
            </a:r>
          </a:p>
          <a:p>
            <a:r>
              <a:rPr lang="da-DK" dirty="0"/>
              <a:t>Skolen er en beskyttelsesfaktor for barnet. Plejeforældre kan understøtte ved at:</a:t>
            </a:r>
          </a:p>
          <a:p>
            <a:pPr lvl="0">
              <a:buFontTx/>
              <a:buChar char="-"/>
            </a:pPr>
            <a:r>
              <a:rPr lang="da-DK" dirty="0"/>
              <a:t>Forvente noget af plejebarnet og tro på, at barnet godt kan.</a:t>
            </a:r>
          </a:p>
          <a:p>
            <a:pPr lvl="0">
              <a:buFontTx/>
              <a:buChar char="-"/>
            </a:pPr>
            <a:r>
              <a:rPr lang="da-DK" dirty="0"/>
              <a:t>Skabe et godt læringsmiljø i hjemmet.</a:t>
            </a:r>
          </a:p>
          <a:p>
            <a:pPr lvl="0">
              <a:buFontTx/>
              <a:buChar char="-"/>
            </a:pPr>
            <a:r>
              <a:rPr lang="da-DK" dirty="0"/>
              <a:t>Støtte barnet i dagligdagen, fx i forhold til lektier og netværk. </a:t>
            </a:r>
          </a:p>
          <a:p>
            <a:pPr marL="0" indent="0">
              <a:buNone/>
            </a:pPr>
            <a:endParaRPr lang="da-DK" dirty="0"/>
          </a:p>
          <a:p>
            <a:pPr marL="0" indent="0">
              <a:buNone/>
            </a:pPr>
            <a:r>
              <a:rPr lang="da-DK" dirty="0"/>
              <a:t>Fællesskaber og relationer:</a:t>
            </a:r>
          </a:p>
          <a:p>
            <a:pPr lvl="0"/>
            <a:r>
              <a:rPr lang="da-DK" dirty="0"/>
              <a:t>Venskaber og fritidsaktiviteter er vigtige for anbragte børn og unge.</a:t>
            </a:r>
          </a:p>
          <a:p>
            <a:pPr lvl="0"/>
            <a:r>
              <a:rPr lang="da-DK" dirty="0"/>
              <a:t>Sociale medier er en meget vigtig faktor i anbragte børn og unges liv. Det giver adgang til vigtige virtuelle fællesskaber, og det giver adgang til at holde forbindelsen med familie.</a:t>
            </a:r>
          </a:p>
          <a:p>
            <a:pPr lvl="0"/>
            <a:r>
              <a:rPr lang="da-DK" dirty="0"/>
              <a:t>Anbragte børn og unge er i særlig risiko for mobning og krænkelser på de sociale medier, så det er vigtigt, at plejeforældre giver plejebarnets færden på de sociale medier særlig opmærksomhed og støtter dem i at begå sig.</a:t>
            </a:r>
          </a:p>
          <a:p>
            <a:endParaRPr lang="da-DK" dirty="0"/>
          </a:p>
        </p:txBody>
      </p:sp>
    </p:spTree>
    <p:extLst>
      <p:ext uri="{BB962C8B-B14F-4D97-AF65-F5344CB8AC3E}">
        <p14:creationId xmlns:p14="http://schemas.microsoft.com/office/powerpoint/2010/main" val="15306837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42A5316D-ED2F-4F89-B4B4-8D9240B1A34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10168"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90BB0A8C-F8EA-4664-8AEB-3C8BFD01F832}"/>
              </a:ext>
            </a:extLst>
          </p:cNvPr>
          <p:cNvSpPr>
            <a:spLocks noGrp="1"/>
          </p:cNvSpPr>
          <p:nvPr>
            <p:ph type="title"/>
          </p:nvPr>
        </p:nvSpPr>
        <p:spPr>
          <a:xfrm>
            <a:off x="520883" y="1487272"/>
            <a:ext cx="2057400" cy="2743200"/>
          </a:xfrm>
          <a:prstGeom prst="ellipse">
            <a:avLst/>
          </a:prstGeom>
          <a:solidFill>
            <a:srgbClr val="262626"/>
          </a:solidFill>
          <a:ln w="174625" cmpd="thinThick">
            <a:solidFill>
              <a:srgbClr val="262626"/>
            </a:solidFill>
          </a:ln>
        </p:spPr>
        <p:txBody>
          <a:bodyPr>
            <a:normAutofit/>
          </a:bodyPr>
          <a:lstStyle/>
          <a:p>
            <a:pPr algn="ctr"/>
            <a:r>
              <a:rPr lang="da-DK" sz="1800" dirty="0">
                <a:solidFill>
                  <a:srgbClr val="FFFFFF"/>
                </a:solidFill>
              </a:rPr>
              <a:t/>
            </a:r>
            <a:br>
              <a:rPr lang="da-DK" sz="1800" dirty="0">
                <a:solidFill>
                  <a:srgbClr val="FFFFFF"/>
                </a:solidFill>
              </a:rPr>
            </a:br>
            <a:r>
              <a:rPr lang="da-DK" sz="1400" dirty="0">
                <a:solidFill>
                  <a:srgbClr val="FFFFFF"/>
                </a:solidFill>
              </a:rPr>
              <a:t>Hjemmeopgave til i morgen: Anbringelse af eget barn/egne børn</a:t>
            </a:r>
            <a:r>
              <a:rPr lang="da-DK" sz="1800" dirty="0">
                <a:solidFill>
                  <a:srgbClr val="FFFFFF"/>
                </a:solidFill>
              </a:rPr>
              <a:t/>
            </a:r>
            <a:br>
              <a:rPr lang="da-DK" sz="1800" dirty="0">
                <a:solidFill>
                  <a:srgbClr val="FFFFFF"/>
                </a:solidFill>
              </a:rPr>
            </a:br>
            <a:endParaRPr lang="da-DK" sz="1800" dirty="0">
              <a:solidFill>
                <a:srgbClr val="FFFFFF"/>
              </a:solidFill>
            </a:endParaRPr>
          </a:p>
        </p:txBody>
      </p:sp>
      <p:pic>
        <p:nvPicPr>
          <p:cNvPr id="7" name="Pladsholder til indhold 3" descr="Tre smilende forældrepar står med hver deres barn.">
            <a:extLst>
              <a:ext uri="{FF2B5EF4-FFF2-40B4-BE49-F238E27FC236}">
                <a16:creationId xmlns:a16="http://schemas.microsoft.com/office/drawing/2014/main" id="{7FAD56BE-D165-46F4-B0BE-0E492DFA3EB6}"/>
              </a:ext>
            </a:extLst>
          </p:cNvPr>
          <p:cNvPicPr>
            <a:picLocks noChangeAspect="1"/>
          </p:cNvPicPr>
          <p:nvPr/>
        </p:nvPicPr>
        <p:blipFill rotWithShape="1">
          <a:blip r:embed="rId2"/>
          <a:srcRect t="10803" b="9629"/>
          <a:stretch/>
        </p:blipFill>
        <p:spPr>
          <a:xfrm>
            <a:off x="3028951" y="1765018"/>
            <a:ext cx="5391149" cy="2187709"/>
          </a:xfrm>
          <a:prstGeom prst="rect">
            <a:avLst/>
          </a:prstGeom>
        </p:spPr>
      </p:pic>
      <p:sp>
        <p:nvSpPr>
          <p:cNvPr id="9" name="Content Placeholder 8">
            <a:extLst>
              <a:ext uri="{FF2B5EF4-FFF2-40B4-BE49-F238E27FC236}">
                <a16:creationId xmlns:a16="http://schemas.microsoft.com/office/drawing/2014/main" id="{6F9D1B81-35BC-47C5-83CB-EABBC4B7F670}"/>
              </a:ext>
            </a:extLst>
          </p:cNvPr>
          <p:cNvSpPr>
            <a:spLocks noGrp="1"/>
          </p:cNvSpPr>
          <p:nvPr>
            <p:ph idx="1"/>
          </p:nvPr>
        </p:nvSpPr>
        <p:spPr>
          <a:xfrm>
            <a:off x="3028951" y="4884873"/>
            <a:ext cx="5391149" cy="1292090"/>
          </a:xfrm>
        </p:spPr>
        <p:txBody>
          <a:bodyPr>
            <a:normAutofit fontScale="77500" lnSpcReduction="20000"/>
          </a:bodyPr>
          <a:lstStyle/>
          <a:p>
            <a:pPr lvl="0"/>
            <a:r>
              <a:rPr lang="da-DK" sz="2300" dirty="0"/>
              <a:t>Hvad, tænker I, vil være vigtigt for jeres barn/børn i forhold til anbringelse i en plejefamilie?</a:t>
            </a:r>
          </a:p>
          <a:p>
            <a:pPr lvl="0"/>
            <a:r>
              <a:rPr lang="da-DK" sz="2300" dirty="0"/>
              <a:t>Hvad, tænker I, vil være vigtigt for jer som forældre at blive mødt med i forhold til en kommende plejefamilie?</a:t>
            </a:r>
          </a:p>
          <a:p>
            <a:endParaRPr lang="en-US" sz="1800" dirty="0"/>
          </a:p>
        </p:txBody>
      </p:sp>
    </p:spTree>
    <p:extLst>
      <p:ext uri="{BB962C8B-B14F-4D97-AF65-F5344CB8AC3E}">
        <p14:creationId xmlns:p14="http://schemas.microsoft.com/office/powerpoint/2010/main" val="33032388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TAK FOR I DAG</a:t>
            </a:r>
          </a:p>
        </p:txBody>
      </p:sp>
      <p:sp>
        <p:nvSpPr>
          <p:cNvPr id="3" name="Pladsholder til indhold 2"/>
          <p:cNvSpPr>
            <a:spLocks noGrp="1"/>
          </p:cNvSpPr>
          <p:nvPr>
            <p:ph idx="1"/>
          </p:nvPr>
        </p:nvSpPr>
        <p:spPr/>
        <p:txBody>
          <a:bodyPr>
            <a:normAutofit fontScale="92500" lnSpcReduction="20000"/>
          </a:bodyPr>
          <a:lstStyle/>
          <a:p>
            <a:pPr marL="0" indent="0">
              <a:buNone/>
            </a:pPr>
            <a:r>
              <a:rPr lang="da-DK" dirty="0"/>
              <a:t>Hjemmeopgaver til i morgen:</a:t>
            </a:r>
          </a:p>
          <a:p>
            <a:r>
              <a:rPr lang="da-DK" dirty="0"/>
              <a:t>Anbringelse af eget barn/egne børn.</a:t>
            </a:r>
          </a:p>
          <a:p>
            <a:r>
              <a:rPr lang="da-DK" dirty="0"/>
              <a:t>”Familiepakken” medbringes.</a:t>
            </a:r>
          </a:p>
          <a:p>
            <a:pPr marL="0" indent="0">
              <a:buNone/>
            </a:pPr>
            <a:endParaRPr lang="da-DK" dirty="0"/>
          </a:p>
          <a:p>
            <a:pPr marL="0" indent="0">
              <a:buNone/>
            </a:pPr>
            <a:r>
              <a:rPr lang="da-DK" dirty="0"/>
              <a:t>Evaluering af dagen:</a:t>
            </a:r>
          </a:p>
          <a:p>
            <a:pPr marL="0" indent="0">
              <a:buNone/>
            </a:pPr>
            <a:r>
              <a:rPr lang="da-DK" dirty="0"/>
              <a:t>Brug 5 minutter til at notere i notesbogen: </a:t>
            </a:r>
          </a:p>
          <a:p>
            <a:r>
              <a:rPr lang="da-DK" dirty="0"/>
              <a:t>Hvad tager jeg med mig?</a:t>
            </a:r>
          </a:p>
          <a:p>
            <a:r>
              <a:rPr lang="da-DK" dirty="0"/>
              <a:t>Hvad var de vigtigste begreber i dag?</a:t>
            </a:r>
          </a:p>
          <a:p>
            <a:r>
              <a:rPr lang="da-DK" dirty="0"/>
              <a:t>Hvad skal jeg tænke videre over?</a:t>
            </a:r>
          </a:p>
        </p:txBody>
      </p:sp>
    </p:spTree>
    <p:extLst>
      <p:ext uri="{BB962C8B-B14F-4D97-AF65-F5344CB8AC3E}">
        <p14:creationId xmlns:p14="http://schemas.microsoft.com/office/powerpoint/2010/main" val="192059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FASER I ET KRISEFORLØB</a:t>
            </a:r>
          </a:p>
        </p:txBody>
      </p:sp>
      <p:sp>
        <p:nvSpPr>
          <p:cNvPr id="3" name="Pladsholder til indhold 2"/>
          <p:cNvSpPr>
            <a:spLocks noGrp="1"/>
          </p:cNvSpPr>
          <p:nvPr>
            <p:ph idx="1"/>
          </p:nvPr>
        </p:nvSpPr>
        <p:spPr/>
        <p:txBody>
          <a:bodyPr>
            <a:normAutofit fontScale="92500" lnSpcReduction="20000"/>
          </a:bodyPr>
          <a:lstStyle/>
          <a:p>
            <a:r>
              <a:rPr lang="da-DK" dirty="0"/>
              <a:t>Chokfasen. </a:t>
            </a:r>
          </a:p>
          <a:p>
            <a:pPr marL="0" indent="0">
              <a:buNone/>
            </a:pPr>
            <a:endParaRPr lang="da-DK" dirty="0"/>
          </a:p>
          <a:p>
            <a:r>
              <a:rPr lang="da-DK" dirty="0"/>
              <a:t>Reaktionsfasen.</a:t>
            </a:r>
          </a:p>
          <a:p>
            <a:pPr marL="0" indent="0">
              <a:buNone/>
            </a:pPr>
            <a:endParaRPr lang="da-DK" dirty="0"/>
          </a:p>
          <a:p>
            <a:r>
              <a:rPr lang="da-DK" dirty="0"/>
              <a:t>Bearbejdningsfasen. </a:t>
            </a:r>
          </a:p>
          <a:p>
            <a:pPr marL="0" indent="0">
              <a:buNone/>
            </a:pPr>
            <a:endParaRPr lang="da-DK" dirty="0"/>
          </a:p>
          <a:p>
            <a:r>
              <a:rPr lang="da-DK" dirty="0" err="1"/>
              <a:t>Nyorienteringsfasen</a:t>
            </a:r>
            <a:r>
              <a:rPr lang="da-DK" dirty="0"/>
              <a:t>. </a:t>
            </a:r>
          </a:p>
          <a:p>
            <a:pPr marL="0" indent="0">
              <a:buNone/>
            </a:pPr>
            <a:endParaRPr lang="da-DK" dirty="0"/>
          </a:p>
          <a:p>
            <a:pPr marL="0" indent="0">
              <a:buNone/>
            </a:pPr>
            <a:endParaRPr lang="da-DK" dirty="0"/>
          </a:p>
          <a:p>
            <a:pPr marL="0" indent="0">
              <a:buNone/>
            </a:pPr>
            <a:r>
              <a:rPr lang="da-DK" sz="2800" dirty="0"/>
              <a:t>(</a:t>
            </a:r>
            <a:r>
              <a:rPr lang="da-DK" sz="2800" dirty="0" err="1"/>
              <a:t>Cullberg</a:t>
            </a:r>
            <a:r>
              <a:rPr lang="da-DK" sz="2800" dirty="0"/>
              <a:t>, 2007)</a:t>
            </a:r>
          </a:p>
        </p:txBody>
      </p:sp>
    </p:spTree>
    <p:extLst>
      <p:ext uri="{BB962C8B-B14F-4D97-AF65-F5344CB8AC3E}">
        <p14:creationId xmlns:p14="http://schemas.microsoft.com/office/powerpoint/2010/main" val="3904513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a:t>SORGBEARBEJDNING </a:t>
            </a:r>
            <a:br>
              <a:rPr lang="da-DK" dirty="0"/>
            </a:br>
            <a:r>
              <a:rPr lang="da-DK" sz="2000" dirty="0"/>
              <a:t>To-</a:t>
            </a:r>
            <a:r>
              <a:rPr lang="da-DK" sz="2000" dirty="0" err="1"/>
              <a:t>sporsmodellen</a:t>
            </a:r>
            <a:r>
              <a:rPr lang="da-DK" sz="2000" dirty="0"/>
              <a:t> – frit efter </a:t>
            </a:r>
            <a:r>
              <a:rPr lang="da-DK" sz="2000" dirty="0" err="1"/>
              <a:t>Stroebe</a:t>
            </a:r>
            <a:r>
              <a:rPr lang="da-DK" sz="2000" dirty="0"/>
              <a:t> og </a:t>
            </a:r>
            <a:r>
              <a:rPr lang="da-DK" sz="2000" dirty="0" err="1"/>
              <a:t>Schut</a:t>
            </a:r>
            <a:endParaRPr lang="da-DK" dirty="0"/>
          </a:p>
        </p:txBody>
      </p:sp>
      <p:pic>
        <p:nvPicPr>
          <p:cNvPr id="2051" name="Picture 3" descr="En oval cirkel, hvor der er to cirkler inde i den. Mellem de to cirkler er der streger der forbinder dem. "/>
          <p:cNvPicPr>
            <a:picLocks noChangeAspect="1" noChangeArrowheads="1"/>
          </p:cNvPicPr>
          <p:nvPr/>
        </p:nvPicPr>
        <p:blipFill rotWithShape="1">
          <a:blip r:embed="rId2">
            <a:extLst>
              <a:ext uri="{28A0092B-C50C-407E-A947-70E740481C1C}">
                <a14:useLocalDpi xmlns:a14="http://schemas.microsoft.com/office/drawing/2010/main" val="0"/>
              </a:ext>
            </a:extLst>
          </a:blip>
          <a:srcRect l="2910" t="24840" r="3622" b="6862"/>
          <a:stretch/>
        </p:blipFill>
        <p:spPr bwMode="auto">
          <a:xfrm>
            <a:off x="539552" y="2060848"/>
            <a:ext cx="8356652"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3673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3800" dirty="0"/>
              <a:t>REAKTIONSMØNSTRE HOS BØRN I KRISE</a:t>
            </a:r>
          </a:p>
        </p:txBody>
      </p:sp>
      <p:sp>
        <p:nvSpPr>
          <p:cNvPr id="3" name="Pladsholder til indhold 2"/>
          <p:cNvSpPr>
            <a:spLocks noGrp="1"/>
          </p:cNvSpPr>
          <p:nvPr>
            <p:ph idx="1"/>
          </p:nvPr>
        </p:nvSpPr>
        <p:spPr/>
        <p:txBody>
          <a:bodyPr>
            <a:noAutofit/>
          </a:bodyPr>
          <a:lstStyle/>
          <a:p>
            <a:r>
              <a:rPr lang="da-DK" sz="2000" dirty="0"/>
              <a:t>Vrede og aggression.</a:t>
            </a:r>
          </a:p>
          <a:p>
            <a:r>
              <a:rPr lang="da-DK" sz="2000"/>
              <a:t>Uro </a:t>
            </a:r>
            <a:r>
              <a:rPr lang="da-DK" sz="2000" dirty="0"/>
              <a:t>og ængstelighed. </a:t>
            </a:r>
          </a:p>
          <a:p>
            <a:r>
              <a:rPr lang="da-DK" sz="2000" dirty="0"/>
              <a:t>Nedtrykthed. </a:t>
            </a:r>
          </a:p>
          <a:p>
            <a:r>
              <a:rPr lang="da-DK" sz="2000" dirty="0"/>
              <a:t>Apati og tilbagetrukkethed. </a:t>
            </a:r>
          </a:p>
          <a:p>
            <a:r>
              <a:rPr lang="da-DK" sz="2000" dirty="0"/>
              <a:t>Søvnproblemer.</a:t>
            </a:r>
          </a:p>
          <a:p>
            <a:r>
              <a:rPr lang="da-DK" sz="2000" dirty="0"/>
              <a:t>Fysiske problemer, fx hovedpine og mavepine. </a:t>
            </a:r>
          </a:p>
          <a:p>
            <a:r>
              <a:rPr lang="da-DK" sz="2000" dirty="0"/>
              <a:t>Spiseforstyrrelser. </a:t>
            </a:r>
          </a:p>
          <a:p>
            <a:r>
              <a:rPr lang="da-DK" sz="2000" dirty="0"/>
              <a:t>Koncentrationsproblemer. </a:t>
            </a:r>
          </a:p>
          <a:p>
            <a:pPr marL="0" indent="0">
              <a:buNone/>
            </a:pPr>
            <a:endParaRPr lang="da-DK" sz="2000" dirty="0"/>
          </a:p>
          <a:p>
            <a:pPr marL="0" indent="0">
              <a:buNone/>
            </a:pPr>
            <a:r>
              <a:rPr lang="da-DK" sz="2000" i="1" dirty="0"/>
              <a:t>Reaktionerne kan ses som normale reaktioner på en unormal situation. </a:t>
            </a:r>
            <a:r>
              <a:rPr lang="da-DK" sz="2000" dirty="0"/>
              <a:t> </a:t>
            </a:r>
          </a:p>
          <a:p>
            <a:pPr marL="0" indent="0">
              <a:buNone/>
            </a:pPr>
            <a:endParaRPr lang="da-DK" sz="2000" dirty="0"/>
          </a:p>
          <a:p>
            <a:pPr marL="0" indent="0">
              <a:buNone/>
            </a:pPr>
            <a:r>
              <a:rPr lang="da-DK" sz="2000" dirty="0"/>
              <a:t>(</a:t>
            </a:r>
            <a:r>
              <a:rPr lang="da-DK" sz="2000" dirty="0" err="1"/>
              <a:t>Ett</a:t>
            </a:r>
            <a:r>
              <a:rPr lang="da-DK" sz="2000" dirty="0"/>
              <a:t> </a:t>
            </a:r>
            <a:r>
              <a:rPr lang="da-DK" sz="2000" dirty="0" err="1"/>
              <a:t>hem</a:t>
            </a:r>
            <a:r>
              <a:rPr lang="da-DK" sz="2000" dirty="0"/>
              <a:t> at </a:t>
            </a:r>
            <a:r>
              <a:rPr lang="da-DK" sz="2000" dirty="0" err="1"/>
              <a:t>växa</a:t>
            </a:r>
            <a:r>
              <a:rPr lang="da-DK" sz="2000" dirty="0"/>
              <a:t> i. </a:t>
            </a:r>
            <a:r>
              <a:rPr lang="da-DK" sz="2000" dirty="0" err="1"/>
              <a:t>Familjehemmets</a:t>
            </a:r>
            <a:r>
              <a:rPr lang="da-DK" sz="2000" dirty="0"/>
              <a:t> </a:t>
            </a:r>
            <a:r>
              <a:rPr lang="da-DK" sz="2000" dirty="0" err="1"/>
              <a:t>bok</a:t>
            </a:r>
            <a:r>
              <a:rPr lang="da-DK" sz="2000" dirty="0"/>
              <a:t>, Socialstyrelsen i Sverige). </a:t>
            </a:r>
          </a:p>
        </p:txBody>
      </p:sp>
    </p:spTree>
    <p:extLst>
      <p:ext uri="{BB962C8B-B14F-4D97-AF65-F5344CB8AC3E}">
        <p14:creationId xmlns:p14="http://schemas.microsoft.com/office/powerpoint/2010/main" val="4214733206"/>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3.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TM01859866[[fn=Makro]]</Template>
  <TotalTime>7980</TotalTime>
  <Words>3780</Words>
  <Application>Microsoft Office PowerPoint</Application>
  <PresentationFormat>Skærmshow (4:3)</PresentationFormat>
  <Paragraphs>364</Paragraphs>
  <Slides>63</Slides>
  <Notes>12</Notes>
  <HiddenSlides>0</HiddenSlides>
  <MMClips>0</MMClips>
  <ScaleCrop>false</ScaleCrop>
  <HeadingPairs>
    <vt:vector size="6" baseType="variant">
      <vt:variant>
        <vt:lpstr>Benyttede skrifttyper</vt:lpstr>
      </vt:variant>
      <vt:variant>
        <vt:i4>5</vt:i4>
      </vt:variant>
      <vt:variant>
        <vt:lpstr>Tema</vt:lpstr>
      </vt:variant>
      <vt:variant>
        <vt:i4>2</vt:i4>
      </vt:variant>
      <vt:variant>
        <vt:lpstr>Slidetitler</vt:lpstr>
      </vt:variant>
      <vt:variant>
        <vt:i4>63</vt:i4>
      </vt:variant>
    </vt:vector>
  </HeadingPairs>
  <TitlesOfParts>
    <vt:vector size="70" baseType="lpstr">
      <vt:lpstr>Arial</vt:lpstr>
      <vt:lpstr>Calibri</vt:lpstr>
      <vt:lpstr>Tw Cen MT</vt:lpstr>
      <vt:lpstr>Tw Cen MT Condensed</vt:lpstr>
      <vt:lpstr>Wingdings 3</vt:lpstr>
      <vt:lpstr>Kontortema</vt:lpstr>
      <vt:lpstr>Integral</vt:lpstr>
      <vt:lpstr>Grundkursus i at være plejefamilie</vt:lpstr>
      <vt:lpstr>DAGENS LÆRINGSMÅL</vt:lpstr>
      <vt:lpstr>PROGRAM TIL KURSUSDAG 3</vt:lpstr>
      <vt:lpstr>TAB, SORG OG KRISE</vt:lpstr>
      <vt:lpstr>TAB, SORG OG KRISE HOS PLEJEBØRN</vt:lpstr>
      <vt:lpstr>KRISE</vt:lpstr>
      <vt:lpstr>FASER I ET KRISEFORLØB</vt:lpstr>
      <vt:lpstr>SORGBEARBEJDNING  To-sporsmodellen – frit efter Stroebe og Schut</vt:lpstr>
      <vt:lpstr>REAKTIONSMØNSTRE HOS BØRN I KRISE</vt:lpstr>
      <vt:lpstr>OMSORG FOR PLEJEBARNET I SORG OG KRISE – HJÆLP TIL AT HÅNDTERE SVÆRE FØLELSER</vt:lpstr>
      <vt:lpstr>OMSORG FOR PLEJEBØRN I SORG OG KRISE TRYGHED OG KONTINUITET </vt:lpstr>
      <vt:lpstr>OMSORG FOR PLEJEBØRN I SORG OG KRISE ÅBEN OG ÆRLIG KOMMUNIKATON</vt:lpstr>
      <vt:lpstr>ØVELSE: WALK AND TALK</vt:lpstr>
      <vt:lpstr>Pause</vt:lpstr>
      <vt:lpstr>BARNETS FAMILIE OG NETVÆRK – KONTAKT, SAMVÆR OG SAMARBEJDE</vt:lpstr>
      <vt:lpstr>KONTAKT, SAMVÆR OG SAMARBEJDE –  HVORFOR ER DET VIGTIGT</vt:lpstr>
      <vt:lpstr>KONTAKT, SAMVÆR OG SAMARBEJDE – PLEJEBØRNS PERSPEKTIVER</vt:lpstr>
      <vt:lpstr>KONTAKT, SAMVÆR OG SAMARBEJDE – FORÆLDRES PERSPEKTIVER</vt:lpstr>
      <vt:lpstr>KONTAKT OG SAMVÆR – LOVGIVNINGSMÆSSIGE RAMMER</vt:lpstr>
      <vt:lpstr>BARNETS RET TIL KONTAKT OG SAMVÆR MED FORÆLDRE OG NETVÆRK</vt:lpstr>
      <vt:lpstr>FORMER FOR SAMVÆR</vt:lpstr>
      <vt:lpstr>SAMARBEJDE MED KOMMUNEN OM BARNETS KONTAKT OG SAMVÆR</vt:lpstr>
      <vt:lpstr>FILM – SAMARBEJDE MED PLEJEBARNETS FAMILIE OG NETVÆRK</vt:lpstr>
      <vt:lpstr>REFLEKSIONSØVELSE:  SAMARBEJDE MED PLEJEBARNETS FAMILIE OG NETVÆRK</vt:lpstr>
      <vt:lpstr>SAMARBEJDE OMKRING PLEJEBARNET I HVERDAGEN</vt:lpstr>
      <vt:lpstr>SAMARBEJDETS DILEMMAER </vt:lpstr>
      <vt:lpstr>Det første møde med forældrene</vt:lpstr>
      <vt:lpstr>FILM – SAMARBEJDE MED PLEJEBARNETS FORÆLDRE I HVERDAGEN</vt:lpstr>
      <vt:lpstr>REFLEKSIONSØVELSE: SAMARBEJDE MED PLEJEBARNETS FORÆLDRE I HVERDAGEN</vt:lpstr>
      <vt:lpstr>OPSUMMERING</vt:lpstr>
      <vt:lpstr>Frokost</vt:lpstr>
      <vt:lpstr>INDDRAGELSE, SELV- OG MEDBESTEMMELSE</vt:lpstr>
      <vt:lpstr>KONVENTIONER</vt:lpstr>
      <vt:lpstr>SERVICELOVEN</vt:lpstr>
      <vt:lpstr>LOV OM SOCIALTILSYN - KVALITETSVURDERING</vt:lpstr>
      <vt:lpstr>LOV OM VOKSENANSVAR §3</vt:lpstr>
      <vt:lpstr>BETYDNINGEN AF INDDRAGELSE, SELV- OG MEDBESTEMMELSE – FRA BARNETS PERSPEKTIV</vt:lpstr>
      <vt:lpstr>INDDRAGELSE, SELV- OG MEDBESTEMMELSE – VIDERE DRØFTELSER HJEMME</vt:lpstr>
      <vt:lpstr>Pause</vt:lpstr>
      <vt:lpstr>KONFLIKTFORSTÅELSE OG KOMMUNIKATION </vt:lpstr>
      <vt:lpstr>HVAD ER EN KONFLIKT</vt:lpstr>
      <vt:lpstr>FOREBYGGELSE AF KONFLIKTER </vt:lpstr>
      <vt:lpstr>HÅNDTERING AF KONFLIKTER</vt:lpstr>
      <vt:lpstr>REAKTIONER I KONFLIKTER –  KAMP- FLUGT - FRYS</vt:lpstr>
      <vt:lpstr>KOMMUNIKATION MED SÅRBARE BØRN – AT FREMME ET GODT SAMARBEJDE MED BARNET</vt:lpstr>
      <vt:lpstr>CASE-ØVELSE:  KOMMUNIKATION MELLEM VOKSEN OG BARN</vt:lpstr>
      <vt:lpstr>UNDERSTØTTELSE AF PLEJEBARNETS SKOLEGANG</vt:lpstr>
      <vt:lpstr>HVILKEN BETYDNING HAR SKOLEGANG FOR ANBRAGTE BØRN OG UNGE</vt:lpstr>
      <vt:lpstr>FORSKNING OM ANBRAGTES SKOLEGANG</vt:lpstr>
      <vt:lpstr>FORKLARINGER PÅ, HVORFOR ANBRAGTE BØRN OG UNGE KLARER SIG DÅRLIGERE </vt:lpstr>
      <vt:lpstr>ANBRAGTE BØRNS PERSPEKTIVER PÅ SKOLEGANG</vt:lpstr>
      <vt:lpstr>PLEJEFORÆLDRES STØTTE TIL PLEJEBARNETS SKOLEGANG</vt:lpstr>
      <vt:lpstr>FÆLLESSKABER OG RELATIONER</vt:lpstr>
      <vt:lpstr>VENSKABER OG FRITIDSAKTIVITETER – PLEJEBØRNS PERSPEKTIVER</vt:lpstr>
      <vt:lpstr>SOCIALE MEDIERS BETYDNING</vt:lpstr>
      <vt:lpstr>UDSATTE BØRN OG UNGE PÅ SOCIALE MEDIER</vt:lpstr>
      <vt:lpstr>SOCIALE MEDIER – HVORDAN KAN PLEJEFORÆLDRE UNDERSTØTTE PLEJEBARNET</vt:lpstr>
      <vt:lpstr>Pause</vt:lpstr>
      <vt:lpstr>OPSUMMERING AF DAGENS EMNER</vt:lpstr>
      <vt:lpstr>OPSUMMERING AF DAGENS EMNER</vt:lpstr>
      <vt:lpstr>OPSUMMERING AF DAGENS EMNER</vt:lpstr>
      <vt:lpstr> Hjemmeopgave til i morgen: Anbringelse af eget barn/egne børn </vt:lpstr>
      <vt:lpstr>TAK FOR I DAG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Dias til Emne 3.1</dc:title>
  <dc:creator>Anja Wismann Bechgaard</dc:creator>
  <cp:lastModifiedBy>Annelise Tenstrand Dennig</cp:lastModifiedBy>
  <cp:revision>274</cp:revision>
  <dcterms:created xsi:type="dcterms:W3CDTF">2019-05-09T08:15:53Z</dcterms:created>
  <dcterms:modified xsi:type="dcterms:W3CDTF">2021-05-18T10:41:56Z</dcterms:modified>
</cp:coreProperties>
</file>